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57" r:id="rId4"/>
    <p:sldId id="285" r:id="rId5"/>
    <p:sldId id="262" r:id="rId6"/>
    <p:sldId id="295" r:id="rId7"/>
    <p:sldId id="287" r:id="rId8"/>
    <p:sldId id="259" r:id="rId9"/>
    <p:sldId id="258" r:id="rId10"/>
    <p:sldId id="260" r:id="rId11"/>
    <p:sldId id="297" r:id="rId12"/>
    <p:sldId id="268" r:id="rId13"/>
    <p:sldId id="278" r:id="rId14"/>
    <p:sldId id="283" r:id="rId15"/>
    <p:sldId id="265" r:id="rId16"/>
    <p:sldId id="296" r:id="rId17"/>
    <p:sldId id="279" r:id="rId18"/>
    <p:sldId id="280" r:id="rId19"/>
    <p:sldId id="281" r:id="rId20"/>
    <p:sldId id="286" r:id="rId21"/>
    <p:sldId id="261" r:id="rId22"/>
    <p:sldId id="273" r:id="rId23"/>
    <p:sldId id="271" r:id="rId24"/>
    <p:sldId id="272" r:id="rId25"/>
    <p:sldId id="275" r:id="rId26"/>
    <p:sldId id="276"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13066-9B92-D14F-BB81-33E02380AE9C}" v="73" dt="2022-06-16T14:01:46.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1"/>
    <p:restoredTop sz="96327"/>
  </p:normalViewPr>
  <p:slideViewPr>
    <p:cSldViewPr snapToGrid="0" snapToObjects="1">
      <p:cViewPr varScale="1">
        <p:scale>
          <a:sx n="123" d="100"/>
          <a:sy n="123" d="100"/>
        </p:scale>
        <p:origin x="2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7352D-4032-459C-ABCD-A543D97186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A659C01-5918-4FC4-8C85-9AADCF847566}">
      <dgm:prSet/>
      <dgm:spPr/>
      <dgm:t>
        <a:bodyPr/>
        <a:lstStyle/>
        <a:p>
          <a:pPr>
            <a:lnSpc>
              <a:spcPct val="100000"/>
            </a:lnSpc>
          </a:pPr>
          <a:r>
            <a:rPr lang="en-US"/>
            <a:t>What is going to happen – and when? </a:t>
          </a:r>
        </a:p>
      </dgm:t>
    </dgm:pt>
    <dgm:pt modelId="{A3F398CF-7340-4EBC-BDF5-0EDE7833C23A}" type="parTrans" cxnId="{2388F797-1834-4DC5-8772-BF3ACC7E073A}">
      <dgm:prSet/>
      <dgm:spPr/>
      <dgm:t>
        <a:bodyPr/>
        <a:lstStyle/>
        <a:p>
          <a:endParaRPr lang="en-US"/>
        </a:p>
      </dgm:t>
    </dgm:pt>
    <dgm:pt modelId="{ED9DDCA4-0538-45B5-8B42-9E787D863CBD}" type="sibTrans" cxnId="{2388F797-1834-4DC5-8772-BF3ACC7E073A}">
      <dgm:prSet/>
      <dgm:spPr/>
      <dgm:t>
        <a:bodyPr/>
        <a:lstStyle/>
        <a:p>
          <a:endParaRPr lang="en-US"/>
        </a:p>
      </dgm:t>
    </dgm:pt>
    <dgm:pt modelId="{FD839225-7A75-45C8-9D2D-F7B2F8F5D9F2}">
      <dgm:prSet/>
      <dgm:spPr/>
      <dgm:t>
        <a:bodyPr/>
        <a:lstStyle/>
        <a:p>
          <a:pPr>
            <a:lnSpc>
              <a:spcPct val="100000"/>
            </a:lnSpc>
          </a:pPr>
          <a:r>
            <a:rPr lang="en-US" dirty="0"/>
            <a:t>What will LPS mean for providers of care in community settings?</a:t>
          </a:r>
        </a:p>
      </dgm:t>
    </dgm:pt>
    <dgm:pt modelId="{688FE6C7-B6FA-4DBA-8C08-BAE0C155DA8D}" type="parTrans" cxnId="{6427BD53-EAF2-4FDE-9B1A-F70144245733}">
      <dgm:prSet/>
      <dgm:spPr/>
      <dgm:t>
        <a:bodyPr/>
        <a:lstStyle/>
        <a:p>
          <a:endParaRPr lang="en-US"/>
        </a:p>
      </dgm:t>
    </dgm:pt>
    <dgm:pt modelId="{D6D97EC8-4D99-42F8-9DCE-8B8FAC446331}" type="sibTrans" cxnId="{6427BD53-EAF2-4FDE-9B1A-F70144245733}">
      <dgm:prSet/>
      <dgm:spPr/>
      <dgm:t>
        <a:bodyPr/>
        <a:lstStyle/>
        <a:p>
          <a:endParaRPr lang="en-US"/>
        </a:p>
      </dgm:t>
    </dgm:pt>
    <dgm:pt modelId="{9FE9BFAE-B482-4A02-BB36-52EB320E91D9}">
      <dgm:prSet/>
      <dgm:spPr/>
      <dgm:t>
        <a:bodyPr/>
        <a:lstStyle/>
        <a:p>
          <a:pPr>
            <a:lnSpc>
              <a:spcPct val="100000"/>
            </a:lnSpc>
          </a:pPr>
          <a:r>
            <a:rPr lang="en-US"/>
            <a:t>What can we do now to be ready?</a:t>
          </a:r>
        </a:p>
      </dgm:t>
    </dgm:pt>
    <dgm:pt modelId="{EE6EF67A-8669-48B0-9550-8D19C954D83D}" type="parTrans" cxnId="{6CA0872B-9224-4814-B07E-00E93EEF3FCA}">
      <dgm:prSet/>
      <dgm:spPr/>
      <dgm:t>
        <a:bodyPr/>
        <a:lstStyle/>
        <a:p>
          <a:endParaRPr lang="en-US"/>
        </a:p>
      </dgm:t>
    </dgm:pt>
    <dgm:pt modelId="{30618C51-9B60-4BBB-A255-18FA2631DC38}" type="sibTrans" cxnId="{6CA0872B-9224-4814-B07E-00E93EEF3FCA}">
      <dgm:prSet/>
      <dgm:spPr/>
      <dgm:t>
        <a:bodyPr/>
        <a:lstStyle/>
        <a:p>
          <a:endParaRPr lang="en-US"/>
        </a:p>
      </dgm:t>
    </dgm:pt>
    <dgm:pt modelId="{44F776DA-C83C-48A0-A86D-70274867EDFA}">
      <dgm:prSet/>
      <dgm:spPr/>
      <dgm:t>
        <a:bodyPr/>
        <a:lstStyle/>
        <a:p>
          <a:pPr>
            <a:lnSpc>
              <a:spcPct val="100000"/>
            </a:lnSpc>
          </a:pPr>
          <a:r>
            <a:rPr lang="en-US"/>
            <a:t>Resources and reasons not to panic</a:t>
          </a:r>
        </a:p>
      </dgm:t>
    </dgm:pt>
    <dgm:pt modelId="{C323A805-8635-4F23-84BC-EEDCBA35715A}" type="parTrans" cxnId="{3C657C98-E713-4197-967A-9DAB54742F63}">
      <dgm:prSet/>
      <dgm:spPr/>
      <dgm:t>
        <a:bodyPr/>
        <a:lstStyle/>
        <a:p>
          <a:endParaRPr lang="en-US"/>
        </a:p>
      </dgm:t>
    </dgm:pt>
    <dgm:pt modelId="{950F0D0D-DC9F-4669-9858-1031E93674F8}" type="sibTrans" cxnId="{3C657C98-E713-4197-967A-9DAB54742F63}">
      <dgm:prSet/>
      <dgm:spPr/>
      <dgm:t>
        <a:bodyPr/>
        <a:lstStyle/>
        <a:p>
          <a:endParaRPr lang="en-US"/>
        </a:p>
      </dgm:t>
    </dgm:pt>
    <dgm:pt modelId="{60684737-6A47-4A35-B082-15643A8E49F5}" type="pres">
      <dgm:prSet presAssocID="{7287352D-4032-459C-ABCD-A543D9718671}" presName="root" presStyleCnt="0">
        <dgm:presLayoutVars>
          <dgm:dir/>
          <dgm:resizeHandles val="exact"/>
        </dgm:presLayoutVars>
      </dgm:prSet>
      <dgm:spPr/>
    </dgm:pt>
    <dgm:pt modelId="{FA6DC7CB-C5EB-410D-A2A9-7C458FF16A64}" type="pres">
      <dgm:prSet presAssocID="{BA659C01-5918-4FC4-8C85-9AADCF847566}" presName="compNode" presStyleCnt="0"/>
      <dgm:spPr/>
    </dgm:pt>
    <dgm:pt modelId="{F0CF66E5-FA02-4051-8288-AB721E1E2313}" type="pres">
      <dgm:prSet presAssocID="{BA659C01-5918-4FC4-8C85-9AADCF847566}" presName="bgRect" presStyleLbl="bgShp" presStyleIdx="0" presStyleCnt="4"/>
      <dgm:spPr/>
    </dgm:pt>
    <dgm:pt modelId="{32E4DF09-0787-450B-A306-65DCF6E80613}" type="pres">
      <dgm:prSet presAssocID="{BA659C01-5918-4FC4-8C85-9AADCF8475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3EE3CD3E-1C77-4065-BB57-BF12A631E43D}" type="pres">
      <dgm:prSet presAssocID="{BA659C01-5918-4FC4-8C85-9AADCF847566}" presName="spaceRect" presStyleCnt="0"/>
      <dgm:spPr/>
    </dgm:pt>
    <dgm:pt modelId="{C2DC7DCA-04D2-414A-982D-D94334171728}" type="pres">
      <dgm:prSet presAssocID="{BA659C01-5918-4FC4-8C85-9AADCF847566}" presName="parTx" presStyleLbl="revTx" presStyleIdx="0" presStyleCnt="4">
        <dgm:presLayoutVars>
          <dgm:chMax val="0"/>
          <dgm:chPref val="0"/>
        </dgm:presLayoutVars>
      </dgm:prSet>
      <dgm:spPr/>
    </dgm:pt>
    <dgm:pt modelId="{65A3043F-091F-4313-8529-F3C768B2AACC}" type="pres">
      <dgm:prSet presAssocID="{ED9DDCA4-0538-45B5-8B42-9E787D863CBD}" presName="sibTrans" presStyleCnt="0"/>
      <dgm:spPr/>
    </dgm:pt>
    <dgm:pt modelId="{D086516F-5C2A-4D56-A2AC-825C8CE9389B}" type="pres">
      <dgm:prSet presAssocID="{FD839225-7A75-45C8-9D2D-F7B2F8F5D9F2}" presName="compNode" presStyleCnt="0"/>
      <dgm:spPr/>
    </dgm:pt>
    <dgm:pt modelId="{9FF36BEC-97D0-4E56-969C-A3EEEDD362AE}" type="pres">
      <dgm:prSet presAssocID="{FD839225-7A75-45C8-9D2D-F7B2F8F5D9F2}" presName="bgRect" presStyleLbl="bgShp" presStyleIdx="1" presStyleCnt="4"/>
      <dgm:spPr/>
    </dgm:pt>
    <dgm:pt modelId="{A48D532C-416E-4552-9505-4909497C0BAF}" type="pres">
      <dgm:prSet presAssocID="{FD839225-7A75-45C8-9D2D-F7B2F8F5D9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F97C4558-A0EF-4279-9EC4-5AA423AED0D3}" type="pres">
      <dgm:prSet presAssocID="{FD839225-7A75-45C8-9D2D-F7B2F8F5D9F2}" presName="spaceRect" presStyleCnt="0"/>
      <dgm:spPr/>
    </dgm:pt>
    <dgm:pt modelId="{5E73E582-6355-46CE-AB0B-D2B37AC44A95}" type="pres">
      <dgm:prSet presAssocID="{FD839225-7A75-45C8-9D2D-F7B2F8F5D9F2}" presName="parTx" presStyleLbl="revTx" presStyleIdx="1" presStyleCnt="4">
        <dgm:presLayoutVars>
          <dgm:chMax val="0"/>
          <dgm:chPref val="0"/>
        </dgm:presLayoutVars>
      </dgm:prSet>
      <dgm:spPr/>
    </dgm:pt>
    <dgm:pt modelId="{7D72A3C2-2137-409E-98A5-14962E43A987}" type="pres">
      <dgm:prSet presAssocID="{D6D97EC8-4D99-42F8-9DCE-8B8FAC446331}" presName="sibTrans" presStyleCnt="0"/>
      <dgm:spPr/>
    </dgm:pt>
    <dgm:pt modelId="{5038310A-B30D-4D34-9F2E-3F4617CCF235}" type="pres">
      <dgm:prSet presAssocID="{9FE9BFAE-B482-4A02-BB36-52EB320E91D9}" presName="compNode" presStyleCnt="0"/>
      <dgm:spPr/>
    </dgm:pt>
    <dgm:pt modelId="{7837BDE5-1BFF-497A-BC16-305E2BC596EF}" type="pres">
      <dgm:prSet presAssocID="{9FE9BFAE-B482-4A02-BB36-52EB320E91D9}" presName="bgRect" presStyleLbl="bgShp" presStyleIdx="2" presStyleCnt="4"/>
      <dgm:spPr/>
    </dgm:pt>
    <dgm:pt modelId="{FA190112-A18C-4481-B432-30D67B9BC0AC}" type="pres">
      <dgm:prSet presAssocID="{9FE9BFAE-B482-4A02-BB36-52EB320E91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975E3DEB-E93E-4D52-8CD2-60FC8263A28A}" type="pres">
      <dgm:prSet presAssocID="{9FE9BFAE-B482-4A02-BB36-52EB320E91D9}" presName="spaceRect" presStyleCnt="0"/>
      <dgm:spPr/>
    </dgm:pt>
    <dgm:pt modelId="{9CCDFF60-8CF9-4ED4-B2B6-3B687F057CF5}" type="pres">
      <dgm:prSet presAssocID="{9FE9BFAE-B482-4A02-BB36-52EB320E91D9}" presName="parTx" presStyleLbl="revTx" presStyleIdx="2" presStyleCnt="4">
        <dgm:presLayoutVars>
          <dgm:chMax val="0"/>
          <dgm:chPref val="0"/>
        </dgm:presLayoutVars>
      </dgm:prSet>
      <dgm:spPr/>
    </dgm:pt>
    <dgm:pt modelId="{483458AE-39FE-4A9F-AE79-7CAA52E61463}" type="pres">
      <dgm:prSet presAssocID="{30618C51-9B60-4BBB-A255-18FA2631DC38}" presName="sibTrans" presStyleCnt="0"/>
      <dgm:spPr/>
    </dgm:pt>
    <dgm:pt modelId="{3B2D7CD3-02F3-4FB4-9D5E-136C5D1BF799}" type="pres">
      <dgm:prSet presAssocID="{44F776DA-C83C-48A0-A86D-70274867EDFA}" presName="compNode" presStyleCnt="0"/>
      <dgm:spPr/>
    </dgm:pt>
    <dgm:pt modelId="{537F844D-6C64-4BA9-A97E-BF77E609F122}" type="pres">
      <dgm:prSet presAssocID="{44F776DA-C83C-48A0-A86D-70274867EDFA}" presName="bgRect" presStyleLbl="bgShp" presStyleIdx="3" presStyleCnt="4"/>
      <dgm:spPr/>
    </dgm:pt>
    <dgm:pt modelId="{30E12A1F-9B26-4092-8E40-90419F85208D}" type="pres">
      <dgm:prSet presAssocID="{44F776DA-C83C-48A0-A86D-70274867ED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4A24DC1C-130E-4AD0-B9AB-0D95FA5E9719}" type="pres">
      <dgm:prSet presAssocID="{44F776DA-C83C-48A0-A86D-70274867EDFA}" presName="spaceRect" presStyleCnt="0"/>
      <dgm:spPr/>
    </dgm:pt>
    <dgm:pt modelId="{AEBDE56B-D111-4B19-804D-1543A94144DA}" type="pres">
      <dgm:prSet presAssocID="{44F776DA-C83C-48A0-A86D-70274867EDFA}" presName="parTx" presStyleLbl="revTx" presStyleIdx="3" presStyleCnt="4">
        <dgm:presLayoutVars>
          <dgm:chMax val="0"/>
          <dgm:chPref val="0"/>
        </dgm:presLayoutVars>
      </dgm:prSet>
      <dgm:spPr/>
    </dgm:pt>
  </dgm:ptLst>
  <dgm:cxnLst>
    <dgm:cxn modelId="{D17ADA14-A98B-4152-A0EF-FED4F5209874}" type="presOf" srcId="{FD839225-7A75-45C8-9D2D-F7B2F8F5D9F2}" destId="{5E73E582-6355-46CE-AB0B-D2B37AC44A95}" srcOrd="0" destOrd="0" presId="urn:microsoft.com/office/officeart/2018/2/layout/IconVerticalSolidList"/>
    <dgm:cxn modelId="{CEC47417-6B2A-4A26-BD50-5979CDB09F8A}" type="presOf" srcId="{44F776DA-C83C-48A0-A86D-70274867EDFA}" destId="{AEBDE56B-D111-4B19-804D-1543A94144DA}" srcOrd="0" destOrd="0" presId="urn:microsoft.com/office/officeart/2018/2/layout/IconVerticalSolidList"/>
    <dgm:cxn modelId="{6CA0872B-9224-4814-B07E-00E93EEF3FCA}" srcId="{7287352D-4032-459C-ABCD-A543D9718671}" destId="{9FE9BFAE-B482-4A02-BB36-52EB320E91D9}" srcOrd="2" destOrd="0" parTransId="{EE6EF67A-8669-48B0-9550-8D19C954D83D}" sibTransId="{30618C51-9B60-4BBB-A255-18FA2631DC38}"/>
    <dgm:cxn modelId="{6427BD53-EAF2-4FDE-9B1A-F70144245733}" srcId="{7287352D-4032-459C-ABCD-A543D9718671}" destId="{FD839225-7A75-45C8-9D2D-F7B2F8F5D9F2}" srcOrd="1" destOrd="0" parTransId="{688FE6C7-B6FA-4DBA-8C08-BAE0C155DA8D}" sibTransId="{D6D97EC8-4D99-42F8-9DCE-8B8FAC446331}"/>
    <dgm:cxn modelId="{D3DA0393-6BD0-4BD9-BCCC-20AC4BB16599}" type="presOf" srcId="{BA659C01-5918-4FC4-8C85-9AADCF847566}" destId="{C2DC7DCA-04D2-414A-982D-D94334171728}" srcOrd="0" destOrd="0" presId="urn:microsoft.com/office/officeart/2018/2/layout/IconVerticalSolidList"/>
    <dgm:cxn modelId="{2388F797-1834-4DC5-8772-BF3ACC7E073A}" srcId="{7287352D-4032-459C-ABCD-A543D9718671}" destId="{BA659C01-5918-4FC4-8C85-9AADCF847566}" srcOrd="0" destOrd="0" parTransId="{A3F398CF-7340-4EBC-BDF5-0EDE7833C23A}" sibTransId="{ED9DDCA4-0538-45B5-8B42-9E787D863CBD}"/>
    <dgm:cxn modelId="{3C657C98-E713-4197-967A-9DAB54742F63}" srcId="{7287352D-4032-459C-ABCD-A543D9718671}" destId="{44F776DA-C83C-48A0-A86D-70274867EDFA}" srcOrd="3" destOrd="0" parTransId="{C323A805-8635-4F23-84BC-EEDCBA35715A}" sibTransId="{950F0D0D-DC9F-4669-9858-1031E93674F8}"/>
    <dgm:cxn modelId="{C3DB26AE-16D1-41E8-9EDF-38DE4E9B37DA}" type="presOf" srcId="{7287352D-4032-459C-ABCD-A543D9718671}" destId="{60684737-6A47-4A35-B082-15643A8E49F5}" srcOrd="0" destOrd="0" presId="urn:microsoft.com/office/officeart/2018/2/layout/IconVerticalSolidList"/>
    <dgm:cxn modelId="{E3E1C1EB-1C07-4A68-82EB-3A1EC4B88B82}" type="presOf" srcId="{9FE9BFAE-B482-4A02-BB36-52EB320E91D9}" destId="{9CCDFF60-8CF9-4ED4-B2B6-3B687F057CF5}" srcOrd="0" destOrd="0" presId="urn:microsoft.com/office/officeart/2018/2/layout/IconVerticalSolidList"/>
    <dgm:cxn modelId="{A99B5389-9B3B-448C-8B08-E97AD2FC89FC}" type="presParOf" srcId="{60684737-6A47-4A35-B082-15643A8E49F5}" destId="{FA6DC7CB-C5EB-410D-A2A9-7C458FF16A64}" srcOrd="0" destOrd="0" presId="urn:microsoft.com/office/officeart/2018/2/layout/IconVerticalSolidList"/>
    <dgm:cxn modelId="{74B9A53A-23D8-42ED-AAAC-A0469FC27F51}" type="presParOf" srcId="{FA6DC7CB-C5EB-410D-A2A9-7C458FF16A64}" destId="{F0CF66E5-FA02-4051-8288-AB721E1E2313}" srcOrd="0" destOrd="0" presId="urn:microsoft.com/office/officeart/2018/2/layout/IconVerticalSolidList"/>
    <dgm:cxn modelId="{30A3C533-B12F-43E3-A693-F8B521B0960C}" type="presParOf" srcId="{FA6DC7CB-C5EB-410D-A2A9-7C458FF16A64}" destId="{32E4DF09-0787-450B-A306-65DCF6E80613}" srcOrd="1" destOrd="0" presId="urn:microsoft.com/office/officeart/2018/2/layout/IconVerticalSolidList"/>
    <dgm:cxn modelId="{DA9663FC-55DE-4DF9-BAFC-E491695ECC46}" type="presParOf" srcId="{FA6DC7CB-C5EB-410D-A2A9-7C458FF16A64}" destId="{3EE3CD3E-1C77-4065-BB57-BF12A631E43D}" srcOrd="2" destOrd="0" presId="urn:microsoft.com/office/officeart/2018/2/layout/IconVerticalSolidList"/>
    <dgm:cxn modelId="{EB301F1E-A80E-49BA-A9CF-1F3C269D1027}" type="presParOf" srcId="{FA6DC7CB-C5EB-410D-A2A9-7C458FF16A64}" destId="{C2DC7DCA-04D2-414A-982D-D94334171728}" srcOrd="3" destOrd="0" presId="urn:microsoft.com/office/officeart/2018/2/layout/IconVerticalSolidList"/>
    <dgm:cxn modelId="{3786F7DC-E70A-43DC-8150-8618D116F919}" type="presParOf" srcId="{60684737-6A47-4A35-B082-15643A8E49F5}" destId="{65A3043F-091F-4313-8529-F3C768B2AACC}" srcOrd="1" destOrd="0" presId="urn:microsoft.com/office/officeart/2018/2/layout/IconVerticalSolidList"/>
    <dgm:cxn modelId="{39D8C063-4A15-4F3A-8626-8ADE4CE66BAB}" type="presParOf" srcId="{60684737-6A47-4A35-B082-15643A8E49F5}" destId="{D086516F-5C2A-4D56-A2AC-825C8CE9389B}" srcOrd="2" destOrd="0" presId="urn:microsoft.com/office/officeart/2018/2/layout/IconVerticalSolidList"/>
    <dgm:cxn modelId="{E6A3F1B9-2831-4967-95E5-1D2CF8E10702}" type="presParOf" srcId="{D086516F-5C2A-4D56-A2AC-825C8CE9389B}" destId="{9FF36BEC-97D0-4E56-969C-A3EEEDD362AE}" srcOrd="0" destOrd="0" presId="urn:microsoft.com/office/officeart/2018/2/layout/IconVerticalSolidList"/>
    <dgm:cxn modelId="{DE6D2FBD-69AB-4A06-805D-7A5BFC3D62BB}" type="presParOf" srcId="{D086516F-5C2A-4D56-A2AC-825C8CE9389B}" destId="{A48D532C-416E-4552-9505-4909497C0BAF}" srcOrd="1" destOrd="0" presId="urn:microsoft.com/office/officeart/2018/2/layout/IconVerticalSolidList"/>
    <dgm:cxn modelId="{86605EA4-75F0-4FA9-B4A0-4439546F3FBF}" type="presParOf" srcId="{D086516F-5C2A-4D56-A2AC-825C8CE9389B}" destId="{F97C4558-A0EF-4279-9EC4-5AA423AED0D3}" srcOrd="2" destOrd="0" presId="urn:microsoft.com/office/officeart/2018/2/layout/IconVerticalSolidList"/>
    <dgm:cxn modelId="{E5FDE2CD-06DC-4644-A879-F926EC826AD7}" type="presParOf" srcId="{D086516F-5C2A-4D56-A2AC-825C8CE9389B}" destId="{5E73E582-6355-46CE-AB0B-D2B37AC44A95}" srcOrd="3" destOrd="0" presId="urn:microsoft.com/office/officeart/2018/2/layout/IconVerticalSolidList"/>
    <dgm:cxn modelId="{F60D4EAB-6250-46E3-B109-ABFDDFA765EE}" type="presParOf" srcId="{60684737-6A47-4A35-B082-15643A8E49F5}" destId="{7D72A3C2-2137-409E-98A5-14962E43A987}" srcOrd="3" destOrd="0" presId="urn:microsoft.com/office/officeart/2018/2/layout/IconVerticalSolidList"/>
    <dgm:cxn modelId="{5DBD185E-286A-4624-9681-A5089A225CB0}" type="presParOf" srcId="{60684737-6A47-4A35-B082-15643A8E49F5}" destId="{5038310A-B30D-4D34-9F2E-3F4617CCF235}" srcOrd="4" destOrd="0" presId="urn:microsoft.com/office/officeart/2018/2/layout/IconVerticalSolidList"/>
    <dgm:cxn modelId="{634A6188-11D4-43D6-B51A-079A096BEF85}" type="presParOf" srcId="{5038310A-B30D-4D34-9F2E-3F4617CCF235}" destId="{7837BDE5-1BFF-497A-BC16-305E2BC596EF}" srcOrd="0" destOrd="0" presId="urn:microsoft.com/office/officeart/2018/2/layout/IconVerticalSolidList"/>
    <dgm:cxn modelId="{7538B2C1-6529-426D-A4DE-07A932854236}" type="presParOf" srcId="{5038310A-B30D-4D34-9F2E-3F4617CCF235}" destId="{FA190112-A18C-4481-B432-30D67B9BC0AC}" srcOrd="1" destOrd="0" presId="urn:microsoft.com/office/officeart/2018/2/layout/IconVerticalSolidList"/>
    <dgm:cxn modelId="{2875A280-F681-4FDC-BBD3-1A75AC9FE069}" type="presParOf" srcId="{5038310A-B30D-4D34-9F2E-3F4617CCF235}" destId="{975E3DEB-E93E-4D52-8CD2-60FC8263A28A}" srcOrd="2" destOrd="0" presId="urn:microsoft.com/office/officeart/2018/2/layout/IconVerticalSolidList"/>
    <dgm:cxn modelId="{FB03F0CE-3C77-4802-928D-E5F20BAA8F1F}" type="presParOf" srcId="{5038310A-B30D-4D34-9F2E-3F4617CCF235}" destId="{9CCDFF60-8CF9-4ED4-B2B6-3B687F057CF5}" srcOrd="3" destOrd="0" presId="urn:microsoft.com/office/officeart/2018/2/layout/IconVerticalSolidList"/>
    <dgm:cxn modelId="{D5864194-2C14-40B5-BBF0-DCEF6F6F2183}" type="presParOf" srcId="{60684737-6A47-4A35-B082-15643A8E49F5}" destId="{483458AE-39FE-4A9F-AE79-7CAA52E61463}" srcOrd="5" destOrd="0" presId="urn:microsoft.com/office/officeart/2018/2/layout/IconVerticalSolidList"/>
    <dgm:cxn modelId="{BA2B621F-FA04-4C70-999F-4BEEFE6E4F34}" type="presParOf" srcId="{60684737-6A47-4A35-B082-15643A8E49F5}" destId="{3B2D7CD3-02F3-4FB4-9D5E-136C5D1BF799}" srcOrd="6" destOrd="0" presId="urn:microsoft.com/office/officeart/2018/2/layout/IconVerticalSolidList"/>
    <dgm:cxn modelId="{8700C41D-CD57-4645-B204-F700E3EABB76}" type="presParOf" srcId="{3B2D7CD3-02F3-4FB4-9D5E-136C5D1BF799}" destId="{537F844D-6C64-4BA9-A97E-BF77E609F122}" srcOrd="0" destOrd="0" presId="urn:microsoft.com/office/officeart/2018/2/layout/IconVerticalSolidList"/>
    <dgm:cxn modelId="{22B2D31E-AB41-4A42-95FA-3C3DCEA326C7}" type="presParOf" srcId="{3B2D7CD3-02F3-4FB4-9D5E-136C5D1BF799}" destId="{30E12A1F-9B26-4092-8E40-90419F85208D}" srcOrd="1" destOrd="0" presId="urn:microsoft.com/office/officeart/2018/2/layout/IconVerticalSolidList"/>
    <dgm:cxn modelId="{05C6EF52-49A8-4E30-B95D-FB8E51494A74}" type="presParOf" srcId="{3B2D7CD3-02F3-4FB4-9D5E-136C5D1BF799}" destId="{4A24DC1C-130E-4AD0-B9AB-0D95FA5E9719}" srcOrd="2" destOrd="0" presId="urn:microsoft.com/office/officeart/2018/2/layout/IconVerticalSolidList"/>
    <dgm:cxn modelId="{1C64314A-D2A6-4845-8405-550785FE06EC}" type="presParOf" srcId="{3B2D7CD3-02F3-4FB4-9D5E-136C5D1BF799}" destId="{AEBDE56B-D111-4B19-804D-1543A94144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F66E5-FA02-4051-8288-AB721E1E2313}">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4DF09-0787-450B-A306-65DCF6E8061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7DCA-04D2-414A-982D-D9433417172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is going to happen – and when? </a:t>
          </a:r>
        </a:p>
      </dsp:txBody>
      <dsp:txXfrm>
        <a:off x="1057183" y="1805"/>
        <a:ext cx="9458416" cy="915310"/>
      </dsp:txXfrm>
    </dsp:sp>
    <dsp:sp modelId="{9FF36BEC-97D0-4E56-969C-A3EEEDD362A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D532C-416E-4552-9505-4909497C0BAF}">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3E582-6355-46CE-AB0B-D2B37AC44A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What will LPS mean for providers of care in community settings?</a:t>
          </a:r>
        </a:p>
      </dsp:txBody>
      <dsp:txXfrm>
        <a:off x="1057183" y="1145944"/>
        <a:ext cx="9458416" cy="915310"/>
      </dsp:txXfrm>
    </dsp:sp>
    <dsp:sp modelId="{7837BDE5-1BFF-497A-BC16-305E2BC596EF}">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90112-A18C-4481-B432-30D67B9BC0A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DFF60-8CF9-4ED4-B2B6-3B687F057CF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What can we do now to be ready?</a:t>
          </a:r>
        </a:p>
      </dsp:txBody>
      <dsp:txXfrm>
        <a:off x="1057183" y="2290082"/>
        <a:ext cx="9458416" cy="915310"/>
      </dsp:txXfrm>
    </dsp:sp>
    <dsp:sp modelId="{537F844D-6C64-4BA9-A97E-BF77E609F122}">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12A1F-9B26-4092-8E40-90419F85208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DE56B-D111-4B19-804D-1543A94144D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Resources and reasons not to panic</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CAFD-50C1-9D44-9947-7E2FCAB284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9934D8-F539-8744-823B-6F346FA10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DEF9B3-4278-364F-91B4-E78DEE5F28A8}"/>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6304077F-43D7-4A4B-A4FA-D6D4366AD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56AC8-E936-A742-9170-B6D5EC7F48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78370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C4B6-0C63-074C-B494-30949D6DB7D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FD87A6-5A47-AA42-8B5E-23EEBAD444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AF2C04-0B78-E740-8199-E09C027055B5}"/>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622749B0-E355-FF43-BFCF-3AF777842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C97D4-4679-7B4F-A972-8B2E2EC53EB7}"/>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2147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7F5D7-8401-FD48-A428-B6533AF2CB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4ADE4C-C43F-D241-9158-E0EC265A2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540FA1-B4B3-8A45-9BB6-93CF67213B30}"/>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CDFCE475-6B54-9143-B03D-4FBDE7E92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3269E-4B25-4A4F-AC44-177F833DE9A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11602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0E01-3B79-2B40-A1C0-ED2DFCFE2B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366D2C-6E94-534D-9142-854D7BABB6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4A311F-8850-EC43-B831-C11A07CF01EA}"/>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6C80FF73-4579-3D43-BEE5-EC4B3673A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D1D54-2F4B-E447-94B5-DED06AAF7524}"/>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8338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D1B6-52DA-F24A-9945-F01DF7FDFF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2CE48F-704C-AC44-AF6E-7F6D785F4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9E6C48-DCF3-A043-97ED-5E5539808F3B}"/>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E8EA29D0-51DB-4E46-9FE7-485E9EB2A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D0171-DF56-5A44-BAE4-2A2A61FA962F}"/>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2261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2C5F-85F3-2249-A8C1-343F91251E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DA9420-4A8E-A249-87E6-A0C4F45D02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1A96F96-CF88-2049-A722-2A05C52996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052251-4350-3F4F-AAE8-C50B494CEE48}"/>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6" name="Footer Placeholder 5">
            <a:extLst>
              <a:ext uri="{FF2B5EF4-FFF2-40B4-BE49-F238E27FC236}">
                <a16:creationId xmlns:a16="http://schemas.microsoft.com/office/drawing/2014/main" id="{C762B5EC-E79A-3043-A0F7-969C53CA3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38B8-1C3C-E644-9A73-984899EAF77E}"/>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9024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9389-89E7-1A47-BEFE-BBDCC353AA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5A0E99-0A51-CD4E-A072-D12B461AF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A92CE5-9F94-CD46-8CBB-0F9C133B7B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C6E91D-136A-8D4E-AF2B-FC287804B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2CF8CD-D14D-CC49-A3F2-A5B9593023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3BB33F7-D245-BE40-81B6-99F79DF460D3}"/>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8" name="Footer Placeholder 7">
            <a:extLst>
              <a:ext uri="{FF2B5EF4-FFF2-40B4-BE49-F238E27FC236}">
                <a16:creationId xmlns:a16="http://schemas.microsoft.com/office/drawing/2014/main" id="{F7621FC9-B50E-294F-96B2-6471B887FA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8D48E-DE5E-0845-9D12-88798B002279}"/>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4636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F1F6-74FD-3A4E-B5FB-6FC65C5566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F95054-7D93-354C-A5B1-F1C6EF8AC7BE}"/>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4" name="Footer Placeholder 3">
            <a:extLst>
              <a:ext uri="{FF2B5EF4-FFF2-40B4-BE49-F238E27FC236}">
                <a16:creationId xmlns:a16="http://schemas.microsoft.com/office/drawing/2014/main" id="{70FE6538-C4A2-4D45-A26A-0BF2444A1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64651-E0A0-9848-9CA9-F24EC6EE5048}"/>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08820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68915-EC57-9844-AA7E-BD3D3D618AEC}"/>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3" name="Footer Placeholder 2">
            <a:extLst>
              <a:ext uri="{FF2B5EF4-FFF2-40B4-BE49-F238E27FC236}">
                <a16:creationId xmlns:a16="http://schemas.microsoft.com/office/drawing/2014/main" id="{07AB6357-5CA3-DD41-9FCB-71A4DCACE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2AEE4-08BD-6A42-902C-98BD2AEB26F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424132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E70C-6E15-0949-B8FD-57F5F7F64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2E7DAF-B759-D54D-BE45-D542EDFC9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19DB126-470B-E04C-A047-32FC86D55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FB88D7-E8F9-7644-B0EA-2BA4C1430154}"/>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6" name="Footer Placeholder 5">
            <a:extLst>
              <a:ext uri="{FF2B5EF4-FFF2-40B4-BE49-F238E27FC236}">
                <a16:creationId xmlns:a16="http://schemas.microsoft.com/office/drawing/2014/main" id="{8F137303-590E-D445-9B0D-62E3E5369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D5536-4267-D742-A8E5-22B4D6BE402B}"/>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216004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0C96-F667-BC49-8826-86FC414FAF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DD11BC2-402A-0B4A-967A-B78119CD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66112-0630-0F46-A291-02BA673F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C0A4B3-7063-854A-ADF7-BA2F8EB7F78D}"/>
              </a:ext>
            </a:extLst>
          </p:cNvPr>
          <p:cNvSpPr>
            <a:spLocks noGrp="1"/>
          </p:cNvSpPr>
          <p:nvPr>
            <p:ph type="dt" sz="half" idx="10"/>
          </p:nvPr>
        </p:nvSpPr>
        <p:spPr/>
        <p:txBody>
          <a:bodyPr/>
          <a:lstStyle/>
          <a:p>
            <a:fld id="{D681D8CB-01FE-2C47-95A5-9FDF2A616D61}" type="datetimeFigureOut">
              <a:rPr lang="en-US" smtClean="0"/>
              <a:t>6/21/22</a:t>
            </a:fld>
            <a:endParaRPr lang="en-US"/>
          </a:p>
        </p:txBody>
      </p:sp>
      <p:sp>
        <p:nvSpPr>
          <p:cNvPr id="6" name="Footer Placeholder 5">
            <a:extLst>
              <a:ext uri="{FF2B5EF4-FFF2-40B4-BE49-F238E27FC236}">
                <a16:creationId xmlns:a16="http://schemas.microsoft.com/office/drawing/2014/main" id="{076F44B7-DF9A-0A4B-A9CA-B83BE1196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2C132-CA8C-AE49-9F3B-16A4B3DF3062}"/>
              </a:ext>
            </a:extLst>
          </p:cNvPr>
          <p:cNvSpPr>
            <a:spLocks noGrp="1"/>
          </p:cNvSpPr>
          <p:nvPr>
            <p:ph type="sldNum" sz="quarter" idx="12"/>
          </p:nvPr>
        </p:nvSpPr>
        <p:spPr/>
        <p:txBody>
          <a:bodyPr/>
          <a:lstStyle/>
          <a:p>
            <a:fld id="{87C2A472-5E90-D741-8A74-E55D38E105AB}" type="slidenum">
              <a:rPr lang="en-US" smtClean="0"/>
              <a:t>‹#›</a:t>
            </a:fld>
            <a:endParaRPr lang="en-US"/>
          </a:p>
        </p:txBody>
      </p:sp>
    </p:spTree>
    <p:extLst>
      <p:ext uri="{BB962C8B-B14F-4D97-AF65-F5344CB8AC3E}">
        <p14:creationId xmlns:p14="http://schemas.microsoft.com/office/powerpoint/2010/main" val="368599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441BD-4697-0A43-BAB2-658715782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9D2366-6141-F646-A01C-6415C74D3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302012-B463-5645-A68C-EF9AB131F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1D8CB-01FE-2C47-95A5-9FDF2A616D61}" type="datetimeFigureOut">
              <a:rPr lang="en-US" smtClean="0"/>
              <a:t>6/21/22</a:t>
            </a:fld>
            <a:endParaRPr lang="en-US"/>
          </a:p>
        </p:txBody>
      </p:sp>
      <p:sp>
        <p:nvSpPr>
          <p:cNvPr id="5" name="Footer Placeholder 4">
            <a:extLst>
              <a:ext uri="{FF2B5EF4-FFF2-40B4-BE49-F238E27FC236}">
                <a16:creationId xmlns:a16="http://schemas.microsoft.com/office/drawing/2014/main" id="{90EA0FCF-B8E5-3C4A-B735-407F1BD7C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AFD4BB-52B2-C449-BA2E-D477884AB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A472-5E90-D741-8A74-E55D38E105AB}" type="slidenum">
              <a:rPr lang="en-US" smtClean="0"/>
              <a:t>‹#›</a:t>
            </a:fld>
            <a:endParaRPr lang="en-US"/>
          </a:p>
        </p:txBody>
      </p:sp>
    </p:spTree>
    <p:extLst>
      <p:ext uri="{BB962C8B-B14F-4D97-AF65-F5344CB8AC3E}">
        <p14:creationId xmlns:p14="http://schemas.microsoft.com/office/powerpoint/2010/main" val="1742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liberty-protection-safeguards-factsheets" TargetMode="External"/><Relationship Id="rId7" Type="http://schemas.openxmlformats.org/officeDocument/2006/relationships/image" Target="../media/image1.jpg"/><Relationship Id="rId2" Type="http://schemas.openxmlformats.org/officeDocument/2006/relationships/hyperlink" Target="https://www.gov.uk/government/consultations/changes-to-the-mca-code-of-practice-and-implementation-of-the-lps"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gov.wales/liberty-protection-safeguards" TargetMode="External"/><Relationship Id="rId4" Type="http://schemas.openxmlformats.org/officeDocument/2006/relationships/hyperlink" Target="https://www.gov.uk/government/collections/mental-capacity-amendment-act-2019-liberty-protection-safeguards-lp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19B6-2F81-C847-89C3-40E4AC308D81}"/>
              </a:ext>
            </a:extLst>
          </p:cNvPr>
          <p:cNvSpPr>
            <a:spLocks noGrp="1"/>
          </p:cNvSpPr>
          <p:nvPr>
            <p:ph type="ctrTitle"/>
          </p:nvPr>
        </p:nvSpPr>
        <p:spPr/>
        <p:txBody>
          <a:bodyPr/>
          <a:lstStyle/>
          <a:p>
            <a:r>
              <a:rPr lang="en-US" b="1" dirty="0"/>
              <a:t>Liberty Protection Safeguards (LPS)</a:t>
            </a:r>
          </a:p>
        </p:txBody>
      </p:sp>
      <p:sp>
        <p:nvSpPr>
          <p:cNvPr id="3" name="Subtitle 2">
            <a:extLst>
              <a:ext uri="{FF2B5EF4-FFF2-40B4-BE49-F238E27FC236}">
                <a16:creationId xmlns:a16="http://schemas.microsoft.com/office/drawing/2014/main" id="{ADAAAC45-BBF6-1F4F-BC6C-EDC97D7AB748}"/>
              </a:ext>
            </a:extLst>
          </p:cNvPr>
          <p:cNvSpPr>
            <a:spLocks noGrp="1"/>
          </p:cNvSpPr>
          <p:nvPr>
            <p:ph type="subTitle" idx="1"/>
          </p:nvPr>
        </p:nvSpPr>
        <p:spPr/>
        <p:txBody>
          <a:bodyPr>
            <a:normAutofit fontScale="92500" lnSpcReduction="10000"/>
          </a:bodyPr>
          <a:lstStyle/>
          <a:p>
            <a:r>
              <a:rPr lang="en-US" b="1" dirty="0"/>
              <a:t>For supported living, extra-care housing and shared lives</a:t>
            </a:r>
          </a:p>
          <a:p>
            <a:endParaRPr lang="en-US" dirty="0"/>
          </a:p>
          <a:p>
            <a:r>
              <a:rPr lang="en-US" dirty="0"/>
              <a:t>Rachel Griffiths</a:t>
            </a:r>
          </a:p>
          <a:p>
            <a:r>
              <a:rPr lang="en-US" dirty="0"/>
              <a:t>Consultant: MCA and Human Rights</a:t>
            </a:r>
          </a:p>
        </p:txBody>
      </p:sp>
      <p:sp>
        <p:nvSpPr>
          <p:cNvPr id="4" name="Rectangle 3">
            <a:extLst>
              <a:ext uri="{FF2B5EF4-FFF2-40B4-BE49-F238E27FC236}">
                <a16:creationId xmlns:a16="http://schemas.microsoft.com/office/drawing/2014/main" id="{99994E65-7751-1D2E-7C03-E9832EBD5E42}"/>
              </a:ext>
            </a:extLst>
          </p:cNvPr>
          <p:cNvSpPr/>
          <p:nvPr/>
        </p:nvSpPr>
        <p:spPr>
          <a:xfrm>
            <a:off x="0" y="203200"/>
            <a:ext cx="12192000" cy="34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AE893752-EDD2-9C49-4B37-9331D970639E}"/>
              </a:ext>
            </a:extLst>
          </p:cNvPr>
          <p:cNvPicPr>
            <a:picLocks noChangeAspect="1"/>
          </p:cNvPicPr>
          <p:nvPr/>
        </p:nvPicPr>
        <p:blipFill>
          <a:blip r:embed="rId2"/>
          <a:stretch>
            <a:fillRect/>
          </a:stretch>
        </p:blipFill>
        <p:spPr>
          <a:xfrm>
            <a:off x="9731283" y="5016244"/>
            <a:ext cx="2340794" cy="1638556"/>
          </a:xfrm>
          <a:prstGeom prst="rect">
            <a:avLst/>
          </a:prstGeom>
        </p:spPr>
      </p:pic>
    </p:spTree>
    <p:extLst>
      <p:ext uri="{BB962C8B-B14F-4D97-AF65-F5344CB8AC3E}">
        <p14:creationId xmlns:p14="http://schemas.microsoft.com/office/powerpoint/2010/main" val="380323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B291-F607-2B4B-B773-749E9E04B9A2}"/>
              </a:ext>
            </a:extLst>
          </p:cNvPr>
          <p:cNvSpPr>
            <a:spLocks noGrp="1"/>
          </p:cNvSpPr>
          <p:nvPr>
            <p:ph type="title"/>
          </p:nvPr>
        </p:nvSpPr>
        <p:spPr>
          <a:xfrm>
            <a:off x="1136428" y="627564"/>
            <a:ext cx="7474172" cy="1325563"/>
          </a:xfrm>
        </p:spPr>
        <p:txBody>
          <a:bodyPr>
            <a:normAutofit/>
          </a:bodyPr>
          <a:lstStyle/>
          <a:p>
            <a:r>
              <a:rPr lang="en-US" b="1"/>
              <a:t>What’s New (2)</a:t>
            </a:r>
          </a:p>
        </p:txBody>
      </p:sp>
      <p:sp>
        <p:nvSpPr>
          <p:cNvPr id="3" name="Content Placeholder 2">
            <a:extLst>
              <a:ext uri="{FF2B5EF4-FFF2-40B4-BE49-F238E27FC236}">
                <a16:creationId xmlns:a16="http://schemas.microsoft.com/office/drawing/2014/main" id="{0AD70768-5143-3C4F-A0F8-A9D1E29BB78A}"/>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LPS system is intended to be SIMPLER than DoLS</a:t>
            </a:r>
          </a:p>
          <a:p>
            <a:pPr marL="0" indent="0">
              <a:buNone/>
            </a:pPr>
            <a:endParaRPr lang="en-US" sz="2400" dirty="0"/>
          </a:p>
          <a:p>
            <a:pPr>
              <a:buFont typeface="Wingdings" pitchFamily="2" charset="2"/>
              <a:buChar char="Ø"/>
            </a:pPr>
            <a:r>
              <a:rPr lang="en-US" sz="2400" dirty="0"/>
              <a:t>fewer ‘weird rules’, less jargon, less bureaucratic </a:t>
            </a:r>
          </a:p>
          <a:p>
            <a:pPr>
              <a:buFont typeface="Wingdings" pitchFamily="2" charset="2"/>
              <a:buChar char="Ø"/>
            </a:pPr>
            <a:r>
              <a:rPr lang="en-US" sz="2400" dirty="0"/>
              <a:t> more flexible and intuitive (and cheaper)</a:t>
            </a:r>
          </a:p>
          <a:p>
            <a:pPr>
              <a:buFont typeface="Wingdings" pitchFamily="2" charset="2"/>
              <a:buChar char="Ø"/>
            </a:pPr>
            <a:r>
              <a:rPr lang="en-US" sz="2400" dirty="0"/>
              <a:t> can be extended more easily and for longer</a:t>
            </a:r>
          </a:p>
          <a:p>
            <a:pPr>
              <a:buFont typeface="Wingdings" pitchFamily="2" charset="2"/>
              <a:buChar char="Ø"/>
            </a:pPr>
            <a:r>
              <a:rPr lang="en-US" sz="2400" dirty="0"/>
              <a:t>can cover someone in different settings and transport (day care, respite, hospital) if this is planned </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B67799-9AC8-C076-2EDD-C71C8B06530C}"/>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CC2DD43-1754-F127-D9E2-47A2353E1D7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197975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757-4FDB-9F41-3963-5D0077DE7056}"/>
              </a:ext>
            </a:extLst>
          </p:cNvPr>
          <p:cNvSpPr>
            <a:spLocks noGrp="1"/>
          </p:cNvSpPr>
          <p:nvPr>
            <p:ph type="title"/>
          </p:nvPr>
        </p:nvSpPr>
        <p:spPr/>
        <p:txBody>
          <a:bodyPr/>
          <a:lstStyle/>
          <a:p>
            <a:r>
              <a:rPr lang="en-US" b="1" dirty="0"/>
              <a:t>What’s New (3)</a:t>
            </a:r>
          </a:p>
        </p:txBody>
      </p:sp>
      <p:sp>
        <p:nvSpPr>
          <p:cNvPr id="3" name="Content Placeholder 2">
            <a:extLst>
              <a:ext uri="{FF2B5EF4-FFF2-40B4-BE49-F238E27FC236}">
                <a16:creationId xmlns:a16="http://schemas.microsoft.com/office/drawing/2014/main" id="{1412E9A9-FAF5-A912-8D9F-9C3F912CFBA0}"/>
              </a:ext>
            </a:extLst>
          </p:cNvPr>
          <p:cNvSpPr>
            <a:spLocks noGrp="1"/>
          </p:cNvSpPr>
          <p:nvPr>
            <p:ph idx="1"/>
          </p:nvPr>
        </p:nvSpPr>
        <p:spPr/>
        <p:txBody>
          <a:bodyPr>
            <a:normAutofit fontScale="92500" lnSpcReduction="10000"/>
          </a:bodyPr>
          <a:lstStyle/>
          <a:p>
            <a:r>
              <a:rPr lang="en-US" dirty="0"/>
              <a:t>New bodies to run LPS, called Responsible Bodies</a:t>
            </a:r>
          </a:p>
          <a:p>
            <a:r>
              <a:rPr lang="en-US" dirty="0"/>
              <a:t>Expanded role for Independent Mental Capacity Advocates (IMCAs)</a:t>
            </a:r>
          </a:p>
          <a:p>
            <a:r>
              <a:rPr lang="en-US" dirty="0"/>
              <a:t>New role: Approved Mental Capacity Professional (AMCP), to examine the proposed arrangements if either:</a:t>
            </a:r>
          </a:p>
          <a:p>
            <a:pPr marL="0" indent="0">
              <a:buNone/>
            </a:pPr>
            <a:endParaRPr lang="en-US" dirty="0"/>
          </a:p>
          <a:p>
            <a:pPr lvl="1">
              <a:buFont typeface="Wingdings" pitchFamily="2" charset="2"/>
              <a:buChar char="Ø"/>
            </a:pPr>
            <a:r>
              <a:rPr lang="en-US" sz="2800" dirty="0"/>
              <a:t>There is reason to believe the person objects to the arrangements, </a:t>
            </a:r>
            <a:r>
              <a:rPr lang="en-US" sz="2800" i="1" dirty="0"/>
              <a:t>or</a:t>
            </a:r>
          </a:p>
          <a:p>
            <a:pPr lvl="1">
              <a:buFont typeface="Wingdings" pitchFamily="2" charset="2"/>
              <a:buChar char="Ø"/>
            </a:pPr>
            <a:r>
              <a:rPr lang="en-US" sz="2800" dirty="0"/>
              <a:t>The person is receiving care in an independent hospital.</a:t>
            </a:r>
          </a:p>
          <a:p>
            <a:pPr marL="0" indent="0">
              <a:buNone/>
            </a:pPr>
            <a:endParaRPr lang="en-US" dirty="0"/>
          </a:p>
          <a:p>
            <a:pPr marL="0" indent="0">
              <a:buNone/>
            </a:pPr>
            <a:r>
              <a:rPr lang="en-US" dirty="0"/>
              <a:t>This latter aims to protect extremely vulnerable people with autism and LD, though may ‘catch’ many hospices.</a:t>
            </a:r>
          </a:p>
        </p:txBody>
      </p:sp>
    </p:spTree>
    <p:extLst>
      <p:ext uri="{BB962C8B-B14F-4D97-AF65-F5344CB8AC3E}">
        <p14:creationId xmlns:p14="http://schemas.microsoft.com/office/powerpoint/2010/main" val="24678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4FB88-5056-BD47-9976-1C0FF89C169F}"/>
              </a:ext>
            </a:extLst>
          </p:cNvPr>
          <p:cNvSpPr>
            <a:spLocks noGrp="1"/>
          </p:cNvSpPr>
          <p:nvPr>
            <p:ph type="title"/>
          </p:nvPr>
        </p:nvSpPr>
        <p:spPr>
          <a:xfrm>
            <a:off x="1136428" y="627564"/>
            <a:ext cx="7474172" cy="1325563"/>
          </a:xfrm>
        </p:spPr>
        <p:txBody>
          <a:bodyPr>
            <a:normAutofit/>
          </a:bodyPr>
          <a:lstStyle/>
          <a:p>
            <a:r>
              <a:rPr lang="en-US" b="1" dirty="0"/>
              <a:t>3 assessments for LPS</a:t>
            </a:r>
          </a:p>
        </p:txBody>
      </p:sp>
      <p:sp>
        <p:nvSpPr>
          <p:cNvPr id="3" name="Content Placeholder 2">
            <a:extLst>
              <a:ext uri="{FF2B5EF4-FFF2-40B4-BE49-F238E27FC236}">
                <a16:creationId xmlns:a16="http://schemas.microsoft.com/office/drawing/2014/main" id="{0E3F1BC6-2353-0446-8C9E-E49BB63AFA65}"/>
              </a:ext>
            </a:extLst>
          </p:cNvPr>
          <p:cNvSpPr>
            <a:spLocks noGrp="1"/>
          </p:cNvSpPr>
          <p:nvPr>
            <p:ph idx="1"/>
          </p:nvPr>
        </p:nvSpPr>
        <p:spPr>
          <a:xfrm>
            <a:off x="1136429" y="2278173"/>
            <a:ext cx="6467867" cy="3450613"/>
          </a:xfrm>
        </p:spPr>
        <p:txBody>
          <a:bodyPr anchor="ctr">
            <a:normAutofit fontScale="92500"/>
          </a:bodyPr>
          <a:lstStyle/>
          <a:p>
            <a:pPr marL="0" indent="0">
              <a:buNone/>
            </a:pPr>
            <a:r>
              <a:rPr lang="en-GB" altLang="en-US" sz="1900" dirty="0"/>
              <a:t>1	Does the person lack mental capacity to consent to the 	arrangements? (assessed by doctor, SW, OT, psychologist, 	nurse or SALT). Should be part of care planning.</a:t>
            </a:r>
          </a:p>
          <a:p>
            <a:pPr marL="0" indent="0">
              <a:buNone/>
            </a:pPr>
            <a:r>
              <a:rPr lang="en-GB" altLang="en-US" sz="1900" dirty="0"/>
              <a:t>2	Do they have a mental disorder? (doctor or 	psychologist). Should be part of care planning. </a:t>
            </a:r>
          </a:p>
          <a:p>
            <a:pPr marL="457200" indent="-457200">
              <a:buAutoNum type="arabicPlain" startAt="3"/>
            </a:pPr>
            <a:r>
              <a:rPr lang="en-GB" altLang="en-US" sz="1900" dirty="0"/>
              <a:t>Are the arrangements necessary to prevent harm to 	this person and proportionate to the likelihood and seriousness of harm to them? (same assessors as 1)   Must be new.</a:t>
            </a:r>
          </a:p>
          <a:p>
            <a:pPr marL="0" indent="0">
              <a:buNone/>
            </a:pPr>
            <a:r>
              <a:rPr lang="en-US" sz="1900" dirty="0"/>
              <a:t>This final assessment is called </a:t>
            </a:r>
            <a:r>
              <a:rPr lang="en-US" sz="1900" b="1" dirty="0"/>
              <a:t>‘Necessary and Proportionate’, N &amp; P: </a:t>
            </a:r>
            <a:r>
              <a:rPr lang="en-US" sz="1900" dirty="0"/>
              <a:t>at the heart of deciding if this level of restriction is justified.</a:t>
            </a:r>
          </a:p>
        </p:txBody>
      </p:sp>
      <p:pic>
        <p:nvPicPr>
          <p:cNvPr id="4" name="Picture 3">
            <a:extLst>
              <a:ext uri="{FF2B5EF4-FFF2-40B4-BE49-F238E27FC236}">
                <a16:creationId xmlns:a16="http://schemas.microsoft.com/office/drawing/2014/main" id="{2A244996-6E1A-CB07-83E6-6FF29D5D119A}"/>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57ABA96-CD9B-C07A-6AF2-413918FF19B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258304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FB90-FBD4-3E45-8757-0E459096D764}"/>
              </a:ext>
            </a:extLst>
          </p:cNvPr>
          <p:cNvSpPr>
            <a:spLocks noGrp="1"/>
          </p:cNvSpPr>
          <p:nvPr>
            <p:ph type="title"/>
          </p:nvPr>
        </p:nvSpPr>
        <p:spPr>
          <a:xfrm>
            <a:off x="1136428" y="627564"/>
            <a:ext cx="7474172" cy="1325563"/>
          </a:xfrm>
        </p:spPr>
        <p:txBody>
          <a:bodyPr>
            <a:normAutofit/>
          </a:bodyPr>
          <a:lstStyle/>
          <a:p>
            <a:r>
              <a:rPr lang="en-US" b="1"/>
              <a:t>What will it mean for different providers?</a:t>
            </a:r>
          </a:p>
        </p:txBody>
      </p:sp>
      <p:sp>
        <p:nvSpPr>
          <p:cNvPr id="3" name="Content Placeholder 2">
            <a:extLst>
              <a:ext uri="{FF2B5EF4-FFF2-40B4-BE49-F238E27FC236}">
                <a16:creationId xmlns:a16="http://schemas.microsoft.com/office/drawing/2014/main" id="{8B47B14C-6A06-8549-807E-7410F40AFAF3}"/>
              </a:ext>
            </a:extLst>
          </p:cNvPr>
          <p:cNvSpPr>
            <a:spLocks noGrp="1"/>
          </p:cNvSpPr>
          <p:nvPr>
            <p:ph idx="1"/>
          </p:nvPr>
        </p:nvSpPr>
        <p:spPr>
          <a:xfrm>
            <a:off x="1136429" y="2278173"/>
            <a:ext cx="6467867" cy="3450613"/>
          </a:xfrm>
        </p:spPr>
        <p:txBody>
          <a:bodyPr anchor="ctr">
            <a:normAutofit/>
          </a:bodyPr>
          <a:lstStyle/>
          <a:p>
            <a:pPr marL="0" indent="0">
              <a:buNone/>
            </a:pPr>
            <a:r>
              <a:rPr lang="en-US" sz="1700" b="1" dirty="0"/>
              <a:t>Care homes for the elderly</a:t>
            </a:r>
          </a:p>
          <a:p>
            <a:r>
              <a:rPr lang="en-US" sz="1700" dirty="0"/>
              <a:t>relatively small changes to language and the processes, still dealing with the same local authority in a fairly similar way as </a:t>
            </a:r>
            <a:r>
              <a:rPr lang="en-US" sz="1700" dirty="0" err="1"/>
              <a:t>DoLS</a:t>
            </a:r>
            <a:endParaRPr lang="en-US" sz="1700" dirty="0"/>
          </a:p>
          <a:p>
            <a:endParaRPr lang="en-US" sz="1700" dirty="0"/>
          </a:p>
          <a:p>
            <a:pPr marL="0" indent="0">
              <a:buNone/>
            </a:pPr>
            <a:r>
              <a:rPr lang="en-US" sz="1700" b="1" dirty="0"/>
              <a:t>Supported living, extra-care housing, Shared Lives settings, services for 16/17s</a:t>
            </a:r>
          </a:p>
          <a:p>
            <a:r>
              <a:rPr lang="en-US" sz="1700" dirty="0"/>
              <a:t>Currently commissioners/LAs apply to Court of Protection if someone is deprived of their liberty</a:t>
            </a:r>
          </a:p>
          <a:p>
            <a:r>
              <a:rPr lang="en-US" sz="1700" dirty="0"/>
              <a:t>Providers </a:t>
            </a:r>
            <a:r>
              <a:rPr lang="en-US" sz="1700" b="1" dirty="0"/>
              <a:t>will</a:t>
            </a:r>
            <a:r>
              <a:rPr lang="en-US" sz="1700" dirty="0"/>
              <a:t> have to learn to work within new process</a:t>
            </a:r>
          </a:p>
          <a:p>
            <a:r>
              <a:rPr lang="en-US" sz="1700" b="1" dirty="0"/>
              <a:t>Will not </a:t>
            </a:r>
            <a:r>
              <a:rPr lang="en-US" sz="1700" dirty="0"/>
              <a:t>have to arrange or carry out assessments / </a:t>
            </a:r>
            <a:r>
              <a:rPr lang="en-US" sz="1700" dirty="0" err="1"/>
              <a:t>authorisations</a:t>
            </a:r>
            <a:endParaRPr lang="en-US" sz="17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C073A8-62F2-6952-DE65-2C71516924EF}"/>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72B027B-98AE-E0CE-CAB8-C49958D7D4C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05329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59AC-195E-23DD-7FBA-64B5FA44FDE2}"/>
              </a:ext>
            </a:extLst>
          </p:cNvPr>
          <p:cNvSpPr>
            <a:spLocks noGrp="1"/>
          </p:cNvSpPr>
          <p:nvPr>
            <p:ph type="title"/>
          </p:nvPr>
        </p:nvSpPr>
        <p:spPr>
          <a:xfrm>
            <a:off x="1136428" y="627565"/>
            <a:ext cx="7474172" cy="1128500"/>
          </a:xfrm>
        </p:spPr>
        <p:txBody>
          <a:bodyPr>
            <a:normAutofit/>
          </a:bodyPr>
          <a:lstStyle/>
          <a:p>
            <a:r>
              <a:rPr lang="en-US" b="1" dirty="0"/>
              <a:t>Practical implications for SL etc.</a:t>
            </a:r>
          </a:p>
        </p:txBody>
      </p:sp>
      <p:sp>
        <p:nvSpPr>
          <p:cNvPr id="3" name="Content Placeholder 2">
            <a:extLst>
              <a:ext uri="{FF2B5EF4-FFF2-40B4-BE49-F238E27FC236}">
                <a16:creationId xmlns:a16="http://schemas.microsoft.com/office/drawing/2014/main" id="{588278FB-9968-042B-313B-889B109E97D5}"/>
              </a:ext>
            </a:extLst>
          </p:cNvPr>
          <p:cNvSpPr>
            <a:spLocks noGrp="1"/>
          </p:cNvSpPr>
          <p:nvPr>
            <p:ph idx="1"/>
          </p:nvPr>
        </p:nvSpPr>
        <p:spPr>
          <a:xfrm>
            <a:off x="1136428" y="1756064"/>
            <a:ext cx="6467867" cy="3990109"/>
          </a:xfrm>
        </p:spPr>
        <p:txBody>
          <a:bodyPr anchor="ctr">
            <a:normAutofit/>
          </a:bodyPr>
          <a:lstStyle/>
          <a:p>
            <a:r>
              <a:rPr lang="en-US" sz="2400" dirty="0"/>
              <a:t>Must already work within MCA</a:t>
            </a:r>
          </a:p>
          <a:p>
            <a:r>
              <a:rPr lang="en-US" sz="2400" dirty="0"/>
              <a:t>Won’t often be involved in depriving someone of their liberty: people in their own homes can retain a lot of freedom and privacy</a:t>
            </a:r>
          </a:p>
          <a:p>
            <a:r>
              <a:rPr lang="en-US" sz="2400" dirty="0"/>
              <a:t>Must maintain and understand LPS records, welcome assessors and IMCAs</a:t>
            </a:r>
          </a:p>
          <a:p>
            <a:r>
              <a:rPr lang="en-US" sz="2400" dirty="0"/>
              <a:t>CQC will monitor LPS as part of existing oversight &amp; in currently unmonitored settings (own homes, housing with care, shared lives)</a:t>
            </a:r>
          </a:p>
          <a:p>
            <a:pPr marL="0" indent="0">
              <a:buNone/>
            </a:pPr>
            <a:endParaRPr lang="en-US" sz="15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4C1A7D-2199-ED80-BB26-40BB8985A5B1}"/>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F8A1F127-B830-D400-801B-F00F823C19C9}"/>
              </a:ext>
            </a:extLst>
          </p:cNvPr>
          <p:cNvPicPr>
            <a:picLocks noChangeAspect="1"/>
          </p:cNvPicPr>
          <p:nvPr/>
        </p:nvPicPr>
        <p:blipFill>
          <a:blip r:embed="rId3"/>
          <a:stretch>
            <a:fillRect/>
          </a:stretch>
        </p:blipFill>
        <p:spPr>
          <a:xfrm>
            <a:off x="9147286" y="2842259"/>
            <a:ext cx="1676400" cy="1173480"/>
          </a:xfrm>
          <a:prstGeom prst="rect">
            <a:avLst/>
          </a:prstGeom>
        </p:spPr>
      </p:pic>
    </p:spTree>
    <p:extLst>
      <p:ext uri="{BB962C8B-B14F-4D97-AF65-F5344CB8AC3E}">
        <p14:creationId xmlns:p14="http://schemas.microsoft.com/office/powerpoint/2010/main" val="272086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B7C1-0A2C-8A45-94E3-E13DB0F72391}"/>
              </a:ext>
            </a:extLst>
          </p:cNvPr>
          <p:cNvSpPr>
            <a:spLocks noGrp="1"/>
          </p:cNvSpPr>
          <p:nvPr>
            <p:ph type="title"/>
          </p:nvPr>
        </p:nvSpPr>
        <p:spPr>
          <a:xfrm>
            <a:off x="838200" y="680085"/>
            <a:ext cx="10515600" cy="1325563"/>
          </a:xfrm>
        </p:spPr>
        <p:txBody>
          <a:bodyPr/>
          <a:lstStyle/>
          <a:p>
            <a:r>
              <a:rPr lang="en-US" b="1" dirty="0"/>
              <a:t>Who will run LPS?</a:t>
            </a:r>
          </a:p>
        </p:txBody>
      </p:sp>
      <p:sp>
        <p:nvSpPr>
          <p:cNvPr id="3" name="Content Placeholder 2">
            <a:extLst>
              <a:ext uri="{FF2B5EF4-FFF2-40B4-BE49-F238E27FC236}">
                <a16:creationId xmlns:a16="http://schemas.microsoft.com/office/drawing/2014/main" id="{4231F096-FE79-DC48-A5AB-20BFFE3FF0CA}"/>
              </a:ext>
            </a:extLst>
          </p:cNvPr>
          <p:cNvSpPr>
            <a:spLocks noGrp="1"/>
          </p:cNvSpPr>
          <p:nvPr>
            <p:ph idx="1"/>
          </p:nvPr>
        </p:nvSpPr>
        <p:spPr>
          <a:xfrm>
            <a:off x="838200" y="2022793"/>
            <a:ext cx="10515600" cy="4351338"/>
          </a:xfrm>
        </p:spPr>
        <p:txBody>
          <a:bodyPr/>
          <a:lstStyle/>
          <a:p>
            <a:r>
              <a:rPr lang="en-US" dirty="0"/>
              <a:t>LPS will be run by Responsible Bodies, who are</a:t>
            </a:r>
          </a:p>
          <a:p>
            <a:pPr>
              <a:buFont typeface="Wingdings" pitchFamily="2" charset="2"/>
              <a:buChar char="Ø"/>
            </a:pPr>
            <a:r>
              <a:rPr lang="en-US" dirty="0"/>
              <a:t>The hospital manager, when the person’s care is mainly provided by an NHS hospital (in Wales: Health Boards, like DoLS now)</a:t>
            </a:r>
          </a:p>
          <a:p>
            <a:pPr>
              <a:buFont typeface="Wingdings" pitchFamily="2" charset="2"/>
              <a:buChar char="Ø"/>
            </a:pPr>
            <a:r>
              <a:rPr lang="en-US" dirty="0"/>
              <a:t>The Clinical Commissioning Group  - in future Integrated Care Board -  if the person’s main care is NHS Continuing Health Care (in Wales: Health Boards) </a:t>
            </a:r>
          </a:p>
          <a:p>
            <a:pPr>
              <a:buFont typeface="Wingdings" pitchFamily="2" charset="2"/>
              <a:buChar char="Ø"/>
            </a:pPr>
            <a:r>
              <a:rPr lang="en-US" b="1" dirty="0"/>
              <a:t>The local authority, for all care homes and community settings in England/Wales</a:t>
            </a:r>
            <a:r>
              <a:rPr lang="en-US" dirty="0"/>
              <a:t>, </a:t>
            </a:r>
            <a:r>
              <a:rPr lang="en-US" b="1" dirty="0"/>
              <a:t>and also in England for independent hospitals </a:t>
            </a:r>
            <a:r>
              <a:rPr lang="en-US" dirty="0"/>
              <a:t>(in Wales: that’s right, Health Boards)</a:t>
            </a:r>
          </a:p>
        </p:txBody>
      </p:sp>
      <p:pic>
        <p:nvPicPr>
          <p:cNvPr id="4" name="Picture 3">
            <a:extLst>
              <a:ext uri="{FF2B5EF4-FFF2-40B4-BE49-F238E27FC236}">
                <a16:creationId xmlns:a16="http://schemas.microsoft.com/office/drawing/2014/main" id="{47AE9C5B-8163-9128-B6F0-9C6CD2E9FB91}"/>
              </a:ext>
            </a:extLst>
          </p:cNvPr>
          <p:cNvPicPr>
            <a:picLocks noChangeAspect="1"/>
          </p:cNvPicPr>
          <p:nvPr/>
        </p:nvPicPr>
        <p:blipFill>
          <a:blip r:embed="rId2"/>
          <a:stretch>
            <a:fillRect/>
          </a:stretch>
        </p:blipFill>
        <p:spPr>
          <a:xfrm>
            <a:off x="0" y="19939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C8FBAAD-3AE1-1FF4-4BEC-C099D6FAED6A}"/>
              </a:ext>
            </a:extLst>
          </p:cNvPr>
          <p:cNvPicPr>
            <a:picLocks noChangeAspect="1"/>
          </p:cNvPicPr>
          <p:nvPr/>
        </p:nvPicPr>
        <p:blipFill>
          <a:blip r:embed="rId3"/>
          <a:stretch>
            <a:fillRect/>
          </a:stretch>
        </p:blipFill>
        <p:spPr>
          <a:xfrm>
            <a:off x="10266680" y="5485129"/>
            <a:ext cx="1676400" cy="1173480"/>
          </a:xfrm>
          <a:prstGeom prst="rect">
            <a:avLst/>
          </a:prstGeom>
        </p:spPr>
      </p:pic>
    </p:spTree>
    <p:extLst>
      <p:ext uri="{BB962C8B-B14F-4D97-AF65-F5344CB8AC3E}">
        <p14:creationId xmlns:p14="http://schemas.microsoft.com/office/powerpoint/2010/main" val="354006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1ECE-3F9F-4702-022A-F1B180DF12F2}"/>
              </a:ext>
            </a:extLst>
          </p:cNvPr>
          <p:cNvSpPr>
            <a:spLocks noGrp="1"/>
          </p:cNvSpPr>
          <p:nvPr>
            <p:ph type="title"/>
          </p:nvPr>
        </p:nvSpPr>
        <p:spPr/>
        <p:txBody>
          <a:bodyPr/>
          <a:lstStyle/>
          <a:p>
            <a:r>
              <a:rPr lang="en-US" b="1" dirty="0"/>
              <a:t>Responsible body for community social care</a:t>
            </a:r>
          </a:p>
        </p:txBody>
      </p:sp>
      <p:sp>
        <p:nvSpPr>
          <p:cNvPr id="3" name="Content Placeholder 2">
            <a:extLst>
              <a:ext uri="{FF2B5EF4-FFF2-40B4-BE49-F238E27FC236}">
                <a16:creationId xmlns:a16="http://schemas.microsoft.com/office/drawing/2014/main" id="{D4282140-2040-216A-5968-3DBDC9618227}"/>
              </a:ext>
            </a:extLst>
          </p:cNvPr>
          <p:cNvSpPr>
            <a:spLocks noGrp="1"/>
          </p:cNvSpPr>
          <p:nvPr>
            <p:ph idx="1"/>
          </p:nvPr>
        </p:nvSpPr>
        <p:spPr/>
        <p:txBody>
          <a:bodyPr/>
          <a:lstStyle/>
          <a:p>
            <a:r>
              <a:rPr lang="en-US" dirty="0"/>
              <a:t>In both England and Wales, almost always the local authority</a:t>
            </a:r>
          </a:p>
          <a:p>
            <a:r>
              <a:rPr lang="en-US" dirty="0"/>
              <a:t>‘No Wrong Door’ principle: you do your best to get it right, the RBs must all cooperate and ensure the right body acts</a:t>
            </a:r>
          </a:p>
          <a:p>
            <a:r>
              <a:rPr lang="en-US" dirty="0"/>
              <a:t>Responsibility for identifying possible deprivation and referring the situation to the RB is for everyone: healthcare, social worker, care provider, relatives and friends: no statutory forms/process</a:t>
            </a:r>
          </a:p>
          <a:p>
            <a:r>
              <a:rPr lang="en-US" dirty="0"/>
              <a:t>RB is responsible for carrying out process of assessment, pre-authorisation review, authorising (or not), reporting to monitoring bodies, informing people of authorisations within 72 hours </a:t>
            </a:r>
          </a:p>
        </p:txBody>
      </p:sp>
    </p:spTree>
    <p:extLst>
      <p:ext uri="{BB962C8B-B14F-4D97-AF65-F5344CB8AC3E}">
        <p14:creationId xmlns:p14="http://schemas.microsoft.com/office/powerpoint/2010/main" val="14706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801B-F44E-A54B-BEA8-2A7F4E3BF872}"/>
              </a:ext>
            </a:extLst>
          </p:cNvPr>
          <p:cNvSpPr>
            <a:spLocks noGrp="1"/>
          </p:cNvSpPr>
          <p:nvPr>
            <p:ph type="title"/>
          </p:nvPr>
        </p:nvSpPr>
        <p:spPr>
          <a:xfrm>
            <a:off x="1136428" y="627564"/>
            <a:ext cx="7474172" cy="1325563"/>
          </a:xfrm>
        </p:spPr>
        <p:txBody>
          <a:bodyPr>
            <a:normAutofit/>
          </a:bodyPr>
          <a:lstStyle/>
          <a:p>
            <a:r>
              <a:rPr lang="en-US" b="1"/>
              <a:t>When will LPS start?</a:t>
            </a:r>
          </a:p>
        </p:txBody>
      </p:sp>
      <p:sp>
        <p:nvSpPr>
          <p:cNvPr id="3" name="Content Placeholder 2">
            <a:extLst>
              <a:ext uri="{FF2B5EF4-FFF2-40B4-BE49-F238E27FC236}">
                <a16:creationId xmlns:a16="http://schemas.microsoft.com/office/drawing/2014/main" id="{6E4297C5-6D37-9241-A33F-B54ACD515019}"/>
              </a:ext>
            </a:extLst>
          </p:cNvPr>
          <p:cNvSpPr>
            <a:spLocks noGrp="1"/>
          </p:cNvSpPr>
          <p:nvPr>
            <p:ph idx="1"/>
          </p:nvPr>
        </p:nvSpPr>
        <p:spPr>
          <a:xfrm>
            <a:off x="1136429" y="2278173"/>
            <a:ext cx="6467867" cy="3450613"/>
          </a:xfrm>
        </p:spPr>
        <p:txBody>
          <a:bodyPr anchor="ctr">
            <a:noAutofit/>
          </a:bodyPr>
          <a:lstStyle/>
          <a:p>
            <a:r>
              <a:rPr lang="en-US" sz="2400" dirty="0"/>
              <a:t>No definite date: see next slide for government time-line</a:t>
            </a:r>
          </a:p>
          <a:p>
            <a:pPr marL="0" indent="0">
              <a:buNone/>
            </a:pPr>
            <a:endParaRPr lang="en-US" sz="2400" dirty="0"/>
          </a:p>
          <a:p>
            <a:r>
              <a:rPr lang="en-US" sz="2400" dirty="0"/>
              <a:t>Probably not before Autumn 2023 – maybe early 2024</a:t>
            </a:r>
          </a:p>
          <a:p>
            <a:endParaRPr lang="en-US" sz="2400" dirty="0"/>
          </a:p>
          <a:p>
            <a:r>
              <a:rPr lang="en-US" sz="2400" dirty="0"/>
              <a:t>Timetable allows for </a:t>
            </a:r>
            <a:r>
              <a:rPr lang="en-US" sz="2400" i="1" dirty="0"/>
              <a:t>at least </a:t>
            </a:r>
            <a:r>
              <a:rPr lang="en-US" sz="2400" dirty="0"/>
              <a:t>6 months pre-implementation training, this will start after next winter</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5D0AC4-EF1E-E4C8-31B4-A0A0183D74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045954-9147-6DB4-AD76-397A0A942151}"/>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410908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7026-4C30-824D-8388-07B8C6484AD5}"/>
              </a:ext>
            </a:extLst>
          </p:cNvPr>
          <p:cNvSpPr>
            <a:spLocks noGrp="1"/>
          </p:cNvSpPr>
          <p:nvPr>
            <p:ph type="title"/>
          </p:nvPr>
        </p:nvSpPr>
        <p:spPr>
          <a:xfrm>
            <a:off x="838200" y="635964"/>
            <a:ext cx="10515599" cy="932688"/>
          </a:xfrm>
        </p:spPr>
        <p:txBody>
          <a:bodyPr vert="horz" lIns="91440" tIns="45720" rIns="91440" bIns="45720" rtlCol="0" anchor="b">
            <a:normAutofit/>
          </a:bodyPr>
          <a:lstStyle/>
          <a:p>
            <a:r>
              <a:rPr lang="en-US" sz="5400" b="1" kern="1200">
                <a:solidFill>
                  <a:schemeClr val="tx1"/>
                </a:solidFill>
                <a:latin typeface="+mj-lt"/>
                <a:ea typeface="+mj-ea"/>
                <a:cs typeface="+mj-cs"/>
              </a:rPr>
              <a:t>Government time-line for LPS</a:t>
            </a:r>
            <a:endParaRPr lang="en-US" sz="5400" b="1" kern="1200" dirty="0">
              <a:solidFill>
                <a:schemeClr val="tx1"/>
              </a:solidFill>
              <a:latin typeface="+mj-lt"/>
              <a:ea typeface="+mj-ea"/>
              <a:cs typeface="+mj-cs"/>
            </a:endParaRPr>
          </a:p>
        </p:txBody>
      </p:sp>
      <p:pic>
        <p:nvPicPr>
          <p:cNvPr id="4" name="Content Placeholder 3">
            <a:extLst>
              <a:ext uri="{FF2B5EF4-FFF2-40B4-BE49-F238E27FC236}">
                <a16:creationId xmlns:a16="http://schemas.microsoft.com/office/drawing/2014/main" id="{D62F1019-4136-8143-AB52-E638FE402B50}"/>
              </a:ext>
            </a:extLst>
          </p:cNvPr>
          <p:cNvPicPr>
            <a:picLocks noGrp="1" noChangeAspect="1"/>
          </p:cNvPicPr>
          <p:nvPr>
            <p:ph idx="1"/>
          </p:nvPr>
        </p:nvPicPr>
        <p:blipFill>
          <a:blip r:embed="rId2"/>
          <a:stretch>
            <a:fillRect/>
          </a:stretch>
        </p:blipFill>
        <p:spPr>
          <a:xfrm>
            <a:off x="419331" y="1568652"/>
            <a:ext cx="10515599" cy="4337684"/>
          </a:xfrm>
          <a:prstGeom prst="rect">
            <a:avLst/>
          </a:prstGeom>
        </p:spPr>
      </p:pic>
      <p:pic>
        <p:nvPicPr>
          <p:cNvPr id="3" name="Picture 2">
            <a:extLst>
              <a:ext uri="{FF2B5EF4-FFF2-40B4-BE49-F238E27FC236}">
                <a16:creationId xmlns:a16="http://schemas.microsoft.com/office/drawing/2014/main" id="{8E6CA81E-A93E-C3E7-7991-FCE06B142CBD}"/>
              </a:ext>
            </a:extLst>
          </p:cNvPr>
          <p:cNvPicPr>
            <a:picLocks noChangeAspect="1"/>
          </p:cNvPicPr>
          <p:nvPr/>
        </p:nvPicPr>
        <p:blipFill>
          <a:blip r:embed="rId3"/>
          <a:stretch>
            <a:fillRect/>
          </a:stretch>
        </p:blipFill>
        <p:spPr>
          <a:xfrm>
            <a:off x="0" y="215490"/>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59E6825D-A35B-BFDD-D870-20939F4DE1EE}"/>
              </a:ext>
            </a:extLst>
          </p:cNvPr>
          <p:cNvPicPr>
            <a:picLocks noChangeAspect="1"/>
          </p:cNvPicPr>
          <p:nvPr/>
        </p:nvPicPr>
        <p:blipFill>
          <a:blip r:embed="rId4"/>
          <a:stretch>
            <a:fillRect/>
          </a:stretch>
        </p:blipFill>
        <p:spPr>
          <a:xfrm>
            <a:off x="10515600" y="5588092"/>
            <a:ext cx="1676400" cy="1173480"/>
          </a:xfrm>
          <a:prstGeom prst="rect">
            <a:avLst/>
          </a:prstGeom>
        </p:spPr>
      </p:pic>
    </p:spTree>
    <p:extLst>
      <p:ext uri="{BB962C8B-B14F-4D97-AF65-F5344CB8AC3E}">
        <p14:creationId xmlns:p14="http://schemas.microsoft.com/office/powerpoint/2010/main" val="142707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78A8-54D3-0948-8CA9-5A74B7D64058}"/>
              </a:ext>
            </a:extLst>
          </p:cNvPr>
          <p:cNvSpPr>
            <a:spLocks noGrp="1"/>
          </p:cNvSpPr>
          <p:nvPr>
            <p:ph type="title"/>
          </p:nvPr>
        </p:nvSpPr>
        <p:spPr/>
        <p:txBody>
          <a:bodyPr/>
          <a:lstStyle/>
          <a:p>
            <a:r>
              <a:rPr lang="en-US" b="1" dirty="0"/>
              <a:t>Government Training Triangle</a:t>
            </a:r>
          </a:p>
        </p:txBody>
      </p:sp>
      <p:pic>
        <p:nvPicPr>
          <p:cNvPr id="4" name="Content Placeholder 3">
            <a:extLst>
              <a:ext uri="{FF2B5EF4-FFF2-40B4-BE49-F238E27FC236}">
                <a16:creationId xmlns:a16="http://schemas.microsoft.com/office/drawing/2014/main" id="{572BAB68-915B-A146-85E5-E0926528406B}"/>
              </a:ext>
            </a:extLst>
          </p:cNvPr>
          <p:cNvPicPr>
            <a:picLocks noGrp="1" noChangeAspect="1"/>
          </p:cNvPicPr>
          <p:nvPr>
            <p:ph idx="1"/>
          </p:nvPr>
        </p:nvPicPr>
        <p:blipFill>
          <a:blip r:embed="rId2"/>
          <a:stretch>
            <a:fillRect/>
          </a:stretch>
        </p:blipFill>
        <p:spPr>
          <a:xfrm>
            <a:off x="3733800" y="1893094"/>
            <a:ext cx="4724400" cy="4216400"/>
          </a:xfrm>
          <a:prstGeom prst="rect">
            <a:avLst/>
          </a:prstGeom>
        </p:spPr>
      </p:pic>
      <p:pic>
        <p:nvPicPr>
          <p:cNvPr id="3" name="Picture 2">
            <a:extLst>
              <a:ext uri="{FF2B5EF4-FFF2-40B4-BE49-F238E27FC236}">
                <a16:creationId xmlns:a16="http://schemas.microsoft.com/office/drawing/2014/main" id="{4E0FCD98-618C-5983-9AF8-F84D3202DE0D}"/>
              </a:ext>
            </a:extLst>
          </p:cNvPr>
          <p:cNvPicPr>
            <a:picLocks noChangeAspect="1"/>
          </p:cNvPicPr>
          <p:nvPr/>
        </p:nvPicPr>
        <p:blipFill>
          <a:blip r:embed="rId3"/>
          <a:stretch>
            <a:fillRect/>
          </a:stretch>
        </p:blipFill>
        <p:spPr>
          <a:xfrm>
            <a:off x="0" y="222012"/>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1292A4E3-CDFE-9CEF-8AB8-964320F44BF3}"/>
              </a:ext>
            </a:extLst>
          </p:cNvPr>
          <p:cNvPicPr>
            <a:picLocks noChangeAspect="1"/>
          </p:cNvPicPr>
          <p:nvPr/>
        </p:nvPicPr>
        <p:blipFill>
          <a:blip r:embed="rId4"/>
          <a:stretch>
            <a:fillRect/>
          </a:stretch>
        </p:blipFill>
        <p:spPr>
          <a:xfrm>
            <a:off x="10358120" y="5522754"/>
            <a:ext cx="1676400" cy="1173480"/>
          </a:xfrm>
          <a:prstGeom prst="rect">
            <a:avLst/>
          </a:prstGeom>
        </p:spPr>
      </p:pic>
    </p:spTree>
    <p:extLst>
      <p:ext uri="{BB962C8B-B14F-4D97-AF65-F5344CB8AC3E}">
        <p14:creationId xmlns:p14="http://schemas.microsoft.com/office/powerpoint/2010/main" val="256845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6F4D-9EC1-DA17-3638-2AF6BE143C9E}"/>
              </a:ext>
            </a:extLst>
          </p:cNvPr>
          <p:cNvSpPr>
            <a:spLocks noGrp="1"/>
          </p:cNvSpPr>
          <p:nvPr>
            <p:ph type="title"/>
          </p:nvPr>
        </p:nvSpPr>
        <p:spPr>
          <a:xfrm>
            <a:off x="838200" y="700404"/>
            <a:ext cx="10515600" cy="1325563"/>
          </a:xfrm>
        </p:spPr>
        <p:txBody>
          <a:bodyPr/>
          <a:lstStyle/>
          <a:p>
            <a:r>
              <a:rPr lang="en-US" b="1" dirty="0"/>
              <a:t>What we will cover today about Liberty Protection Safeguards (LPS)</a:t>
            </a:r>
          </a:p>
        </p:txBody>
      </p:sp>
      <p:graphicFrame>
        <p:nvGraphicFramePr>
          <p:cNvPr id="8" name="Content Placeholder 2">
            <a:extLst>
              <a:ext uri="{FF2B5EF4-FFF2-40B4-BE49-F238E27FC236}">
                <a16:creationId xmlns:a16="http://schemas.microsoft.com/office/drawing/2014/main" id="{FBF3F8D7-4FC5-DBA0-A692-1174C78236EE}"/>
              </a:ext>
            </a:extLst>
          </p:cNvPr>
          <p:cNvGraphicFramePr>
            <a:graphicFrameLocks noGrp="1"/>
          </p:cNvGraphicFramePr>
          <p:nvPr>
            <p:ph idx="1"/>
            <p:extLst>
              <p:ext uri="{D42A27DB-BD31-4B8C-83A1-F6EECF244321}">
                <p14:modId xmlns:p14="http://schemas.microsoft.com/office/powerpoint/2010/main" val="2906208439"/>
              </p:ext>
            </p:extLst>
          </p:nvPr>
        </p:nvGraphicFramePr>
        <p:xfrm>
          <a:off x="838200" y="19958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BDE5060-E437-E240-81EF-AE5F391986BB}"/>
              </a:ext>
            </a:extLst>
          </p:cNvPr>
          <p:cNvPicPr>
            <a:picLocks noChangeAspect="1"/>
          </p:cNvPicPr>
          <p:nvPr/>
        </p:nvPicPr>
        <p:blipFill>
          <a:blip r:embed="rId7"/>
          <a:stretch>
            <a:fillRect/>
          </a:stretch>
        </p:blipFill>
        <p:spPr>
          <a:xfrm>
            <a:off x="0" y="228838"/>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EF520077-BA8B-7734-2F58-9CEB504A2726}"/>
              </a:ext>
            </a:extLst>
          </p:cNvPr>
          <p:cNvPicPr>
            <a:picLocks noChangeAspect="1"/>
          </p:cNvPicPr>
          <p:nvPr/>
        </p:nvPicPr>
        <p:blipFill>
          <a:blip r:embed="rId8"/>
          <a:stretch>
            <a:fillRect/>
          </a:stretch>
        </p:blipFill>
        <p:spPr>
          <a:xfrm>
            <a:off x="10236200" y="5388253"/>
            <a:ext cx="1676400" cy="1173480"/>
          </a:xfrm>
          <a:prstGeom prst="rect">
            <a:avLst/>
          </a:prstGeom>
        </p:spPr>
      </p:pic>
    </p:spTree>
    <p:extLst>
      <p:ext uri="{BB962C8B-B14F-4D97-AF65-F5344CB8AC3E}">
        <p14:creationId xmlns:p14="http://schemas.microsoft.com/office/powerpoint/2010/main" val="19318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28175-B5D7-FA17-707B-222776614B8B}"/>
              </a:ext>
            </a:extLst>
          </p:cNvPr>
          <p:cNvSpPr>
            <a:spLocks noGrp="1"/>
          </p:cNvSpPr>
          <p:nvPr>
            <p:ph type="title"/>
          </p:nvPr>
        </p:nvSpPr>
        <p:spPr>
          <a:xfrm>
            <a:off x="1136428" y="627564"/>
            <a:ext cx="7474172" cy="1325563"/>
          </a:xfrm>
        </p:spPr>
        <p:txBody>
          <a:bodyPr>
            <a:normAutofit/>
          </a:bodyPr>
          <a:lstStyle/>
          <a:p>
            <a:r>
              <a:rPr lang="en-US" b="1" dirty="0"/>
              <a:t>Public consultation on MCA code and LPS (closes 14 July)</a:t>
            </a:r>
          </a:p>
        </p:txBody>
      </p:sp>
      <p:sp>
        <p:nvSpPr>
          <p:cNvPr id="3" name="Content Placeholder 2">
            <a:extLst>
              <a:ext uri="{FF2B5EF4-FFF2-40B4-BE49-F238E27FC236}">
                <a16:creationId xmlns:a16="http://schemas.microsoft.com/office/drawing/2014/main" id="{9E242C28-E394-9C0F-3280-4896B2D87152}"/>
              </a:ext>
            </a:extLst>
          </p:cNvPr>
          <p:cNvSpPr>
            <a:spLocks noGrp="1"/>
          </p:cNvSpPr>
          <p:nvPr>
            <p:ph idx="1"/>
          </p:nvPr>
        </p:nvSpPr>
        <p:spPr>
          <a:xfrm>
            <a:off x="1136429" y="2278173"/>
            <a:ext cx="6467867" cy="3450613"/>
          </a:xfrm>
        </p:spPr>
        <p:txBody>
          <a:bodyPr anchor="ctr">
            <a:normAutofit/>
          </a:bodyPr>
          <a:lstStyle/>
          <a:p>
            <a:r>
              <a:rPr lang="en-US" sz="2000"/>
              <a:t>A revision of the existing MCA code – updates and clarifications – plus chapters on LPS and regulations for England and Wales</a:t>
            </a:r>
          </a:p>
          <a:p>
            <a:r>
              <a:rPr lang="en-US" sz="2000"/>
              <a:t>Many documents </a:t>
            </a:r>
            <a:r>
              <a:rPr lang="en-US" sz="2000">
                <a:sym typeface="Wingdings" pitchFamily="2" charset="2"/>
              </a:rPr>
              <a:t> and a useful summary.  We are planning a full response to all the documents.</a:t>
            </a:r>
          </a:p>
          <a:p>
            <a:pPr marL="0" indent="0">
              <a:buNone/>
            </a:pPr>
            <a:endParaRPr lang="en-US" sz="2000">
              <a:sym typeface="Wingdings" pitchFamily="2" charset="2"/>
            </a:endParaRPr>
          </a:p>
          <a:p>
            <a:r>
              <a:rPr lang="en-US" sz="2000"/>
              <a:t>Let government know your thoughts about how this will work in practice and what is clear and what is confusing</a:t>
            </a:r>
          </a:p>
          <a:p>
            <a:r>
              <a:rPr lang="en-US" sz="2000"/>
              <a:t>See link to consultation documents in </a:t>
            </a:r>
            <a:r>
              <a:rPr lang="en-US" sz="2000" i="1"/>
              <a:t>Resources</a:t>
            </a:r>
          </a:p>
        </p:txBody>
      </p:sp>
      <p:pic>
        <p:nvPicPr>
          <p:cNvPr id="4" name="Picture 3">
            <a:extLst>
              <a:ext uri="{FF2B5EF4-FFF2-40B4-BE49-F238E27FC236}">
                <a16:creationId xmlns:a16="http://schemas.microsoft.com/office/drawing/2014/main" id="{1358F055-4FCA-78AD-46ED-16A3F13C5FB5}"/>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A35CAD2A-48D6-F3DB-585D-C733B7899A1A}"/>
              </a:ext>
            </a:extLst>
          </p:cNvPr>
          <p:cNvPicPr>
            <a:picLocks noChangeAspect="1"/>
          </p:cNvPicPr>
          <p:nvPr/>
        </p:nvPicPr>
        <p:blipFill>
          <a:blip r:embed="rId3"/>
          <a:stretch>
            <a:fillRect/>
          </a:stretch>
        </p:blipFill>
        <p:spPr>
          <a:xfrm>
            <a:off x="9109186" y="2842259"/>
            <a:ext cx="1676400" cy="1173480"/>
          </a:xfrm>
          <a:prstGeom prst="rect">
            <a:avLst/>
          </a:prstGeom>
        </p:spPr>
      </p:pic>
    </p:spTree>
    <p:extLst>
      <p:ext uri="{BB962C8B-B14F-4D97-AF65-F5344CB8AC3E}">
        <p14:creationId xmlns:p14="http://schemas.microsoft.com/office/powerpoint/2010/main" val="92179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CF10-B371-8E40-9D82-73F6280A16B0}"/>
              </a:ext>
            </a:extLst>
          </p:cNvPr>
          <p:cNvSpPr>
            <a:spLocks noGrp="1"/>
          </p:cNvSpPr>
          <p:nvPr>
            <p:ph type="title"/>
          </p:nvPr>
        </p:nvSpPr>
        <p:spPr>
          <a:xfrm>
            <a:off x="1136428" y="627564"/>
            <a:ext cx="7474172" cy="1325563"/>
          </a:xfrm>
        </p:spPr>
        <p:txBody>
          <a:bodyPr>
            <a:normAutofit/>
          </a:bodyPr>
          <a:lstStyle/>
          <a:p>
            <a:r>
              <a:rPr lang="en-US" b="1" dirty="0"/>
              <a:t>How do LPS protect the person’s rights?</a:t>
            </a:r>
          </a:p>
        </p:txBody>
      </p:sp>
      <p:sp>
        <p:nvSpPr>
          <p:cNvPr id="3" name="Content Placeholder 2">
            <a:extLst>
              <a:ext uri="{FF2B5EF4-FFF2-40B4-BE49-F238E27FC236}">
                <a16:creationId xmlns:a16="http://schemas.microsoft.com/office/drawing/2014/main" id="{10D6CB90-CC99-5A43-9B47-02F8385B8324}"/>
              </a:ext>
            </a:extLst>
          </p:cNvPr>
          <p:cNvSpPr>
            <a:spLocks noGrp="1"/>
          </p:cNvSpPr>
          <p:nvPr>
            <p:ph idx="1"/>
          </p:nvPr>
        </p:nvSpPr>
        <p:spPr>
          <a:xfrm>
            <a:off x="1136429" y="2278173"/>
            <a:ext cx="6467867" cy="3450613"/>
          </a:xfrm>
        </p:spPr>
        <p:txBody>
          <a:bodyPr anchor="ctr">
            <a:normAutofit lnSpcReduction="10000"/>
          </a:bodyPr>
          <a:lstStyle/>
          <a:p>
            <a:pPr marL="0" indent="0">
              <a:buNone/>
            </a:pPr>
            <a:r>
              <a:rPr lang="en-US" sz="2000" dirty="0"/>
              <a:t>Sometimes you have to deprive someone of their liberty, to keep them safe from serious harm, to give them the care or attention they need.</a:t>
            </a:r>
          </a:p>
          <a:p>
            <a:pPr marL="0" indent="0">
              <a:buNone/>
            </a:pPr>
            <a:r>
              <a:rPr lang="en-US" sz="2000" dirty="0"/>
              <a:t>These Safeguards</a:t>
            </a:r>
          </a:p>
          <a:p>
            <a:r>
              <a:rPr lang="en-US" sz="2000" b="1" dirty="0"/>
              <a:t>Identify</a:t>
            </a:r>
            <a:r>
              <a:rPr lang="en-US" sz="2000" dirty="0"/>
              <a:t> when someone is or will be deprived of liberty, provide advocacy</a:t>
            </a:r>
          </a:p>
          <a:p>
            <a:r>
              <a:rPr lang="en-US" sz="2000" b="1" dirty="0"/>
              <a:t>Arrange checks</a:t>
            </a:r>
            <a:r>
              <a:rPr lang="en-US" sz="2000" dirty="0"/>
              <a:t> on whether they </a:t>
            </a:r>
            <a:r>
              <a:rPr lang="en-US" sz="2000" i="1" dirty="0"/>
              <a:t>do</a:t>
            </a:r>
            <a:r>
              <a:rPr lang="en-US" sz="2000" dirty="0"/>
              <a:t> lack capacity to make this decision, </a:t>
            </a:r>
            <a:r>
              <a:rPr lang="en-US" sz="2000" i="1" dirty="0"/>
              <a:t>do</a:t>
            </a:r>
            <a:r>
              <a:rPr lang="en-US" sz="2000" dirty="0"/>
              <a:t> have a mental disorder, and whether the arrangements are </a:t>
            </a:r>
            <a:r>
              <a:rPr lang="en-US" sz="2000" i="1" dirty="0"/>
              <a:t>necessary and proportionate.</a:t>
            </a:r>
          </a:p>
          <a:p>
            <a:r>
              <a:rPr lang="en-US" sz="2000" b="1" dirty="0"/>
              <a:t>Give them a right to review, &amp; challenge</a:t>
            </a:r>
            <a:r>
              <a:rPr lang="en-US" sz="2000" dirty="0"/>
              <a:t> to the Court of Protection.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090865-EF5B-E773-26F0-B28A9EE880FE}"/>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BAA19342-9CE1-FF27-3DC6-6987A08914EE}"/>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150490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874-D800-5042-A75F-E1BED4D1E838}"/>
              </a:ext>
            </a:extLst>
          </p:cNvPr>
          <p:cNvSpPr>
            <a:spLocks noGrp="1"/>
          </p:cNvSpPr>
          <p:nvPr>
            <p:ph type="title"/>
          </p:nvPr>
        </p:nvSpPr>
        <p:spPr>
          <a:xfrm>
            <a:off x="1136428" y="627564"/>
            <a:ext cx="7474172" cy="1325563"/>
          </a:xfrm>
        </p:spPr>
        <p:txBody>
          <a:bodyPr>
            <a:normAutofit/>
          </a:bodyPr>
          <a:lstStyle/>
          <a:p>
            <a:r>
              <a:rPr lang="en-US" b="1" dirty="0"/>
              <a:t>Start getting ready (1)</a:t>
            </a:r>
          </a:p>
        </p:txBody>
      </p:sp>
      <p:sp>
        <p:nvSpPr>
          <p:cNvPr id="3" name="Content Placeholder 2">
            <a:extLst>
              <a:ext uri="{FF2B5EF4-FFF2-40B4-BE49-F238E27FC236}">
                <a16:creationId xmlns:a16="http://schemas.microsoft.com/office/drawing/2014/main" id="{1C30B898-D34A-2D4D-9DC4-9A55DDB20A2F}"/>
              </a:ext>
            </a:extLst>
          </p:cNvPr>
          <p:cNvSpPr>
            <a:spLocks noGrp="1"/>
          </p:cNvSpPr>
          <p:nvPr>
            <p:ph idx="1"/>
          </p:nvPr>
        </p:nvSpPr>
        <p:spPr>
          <a:xfrm>
            <a:off x="1136429" y="2278173"/>
            <a:ext cx="6467867" cy="3450613"/>
          </a:xfrm>
        </p:spPr>
        <p:txBody>
          <a:bodyPr anchor="ctr">
            <a:noAutofit/>
          </a:bodyPr>
          <a:lstStyle/>
          <a:p>
            <a:pPr marL="0" indent="0">
              <a:buNone/>
            </a:pPr>
            <a:r>
              <a:rPr lang="en-US" sz="2000" b="1" dirty="0"/>
              <a:t>Put the MCA 5 Principles at the heart of your service</a:t>
            </a:r>
          </a:p>
          <a:p>
            <a:pPr marL="0" indent="0">
              <a:buNone/>
            </a:pPr>
            <a:endParaRPr lang="en-US" sz="2000" dirty="0"/>
          </a:p>
          <a:p>
            <a:pPr marL="0" indent="0">
              <a:buNone/>
            </a:pPr>
            <a:r>
              <a:rPr lang="en-US" sz="2000" dirty="0"/>
              <a:t>1 </a:t>
            </a:r>
            <a:r>
              <a:rPr lang="en-US" sz="2000" b="1" dirty="0"/>
              <a:t>Assume capacity </a:t>
            </a:r>
            <a:r>
              <a:rPr lang="en-US" sz="2000" dirty="0"/>
              <a:t>unless there’s a reason to question it</a:t>
            </a:r>
          </a:p>
          <a:p>
            <a:pPr marL="0" indent="0">
              <a:buNone/>
            </a:pPr>
            <a:r>
              <a:rPr lang="en-US" sz="2000" dirty="0"/>
              <a:t>2 Do all you can to enable people to </a:t>
            </a:r>
            <a:r>
              <a:rPr lang="en-US" sz="2000" b="1" dirty="0"/>
              <a:t>make their own decisions</a:t>
            </a:r>
            <a:endParaRPr lang="en-US" sz="2000" dirty="0"/>
          </a:p>
          <a:p>
            <a:pPr marL="0" indent="0">
              <a:buNone/>
            </a:pPr>
            <a:r>
              <a:rPr lang="en-US" sz="2000" dirty="0"/>
              <a:t>3 Don’t say someone lacks capacity just because </a:t>
            </a:r>
            <a:r>
              <a:rPr lang="en-US" sz="2000" b="1" dirty="0"/>
              <a:t>others think it’s unwise</a:t>
            </a:r>
          </a:p>
          <a:p>
            <a:pPr marL="0" indent="0">
              <a:buNone/>
            </a:pPr>
            <a:r>
              <a:rPr lang="en-US" sz="2000" dirty="0"/>
              <a:t>4 If someone lacks capacity, act in </a:t>
            </a:r>
            <a:r>
              <a:rPr lang="en-US" sz="2000" b="1" dirty="0"/>
              <a:t>their</a:t>
            </a:r>
            <a:r>
              <a:rPr lang="en-US" sz="2000" dirty="0"/>
              <a:t> best interests</a:t>
            </a:r>
          </a:p>
          <a:p>
            <a:pPr marL="0" indent="0">
              <a:buNone/>
            </a:pPr>
            <a:r>
              <a:rPr lang="en-US" sz="2000" dirty="0"/>
              <a:t>5 Always look for a </a:t>
            </a:r>
            <a:r>
              <a:rPr lang="en-US" sz="2000" b="1" dirty="0"/>
              <a:t>less restrictive option </a:t>
            </a:r>
            <a:r>
              <a:rPr lang="en-US" sz="2000" dirty="0"/>
              <a:t>to meet their needs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9AE8C8-2576-4DDD-DA1F-113133299B40}"/>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5369042B-08C1-3C9A-6C3A-97706310F4AD}"/>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24628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07C4-138D-E044-BAB9-626E5A4AC56A}"/>
              </a:ext>
            </a:extLst>
          </p:cNvPr>
          <p:cNvSpPr>
            <a:spLocks noGrp="1"/>
          </p:cNvSpPr>
          <p:nvPr>
            <p:ph type="title"/>
          </p:nvPr>
        </p:nvSpPr>
        <p:spPr>
          <a:xfrm>
            <a:off x="1136428" y="627564"/>
            <a:ext cx="7474172" cy="1325563"/>
          </a:xfrm>
        </p:spPr>
        <p:txBody>
          <a:bodyPr>
            <a:normAutofit/>
          </a:bodyPr>
          <a:lstStyle/>
          <a:p>
            <a:r>
              <a:rPr lang="en-US" b="1" dirty="0"/>
              <a:t>Start getting ready (2)</a:t>
            </a:r>
          </a:p>
        </p:txBody>
      </p:sp>
      <p:sp>
        <p:nvSpPr>
          <p:cNvPr id="3" name="Content Placeholder 2">
            <a:extLst>
              <a:ext uri="{FF2B5EF4-FFF2-40B4-BE49-F238E27FC236}">
                <a16:creationId xmlns:a16="http://schemas.microsoft.com/office/drawing/2014/main" id="{D3B7AEB6-3208-EC42-9182-9B2AD7905D40}"/>
              </a:ext>
            </a:extLst>
          </p:cNvPr>
          <p:cNvSpPr>
            <a:spLocks noGrp="1"/>
          </p:cNvSpPr>
          <p:nvPr>
            <p:ph idx="1"/>
          </p:nvPr>
        </p:nvSpPr>
        <p:spPr>
          <a:xfrm>
            <a:off x="1136429" y="1953127"/>
            <a:ext cx="6467867" cy="3775659"/>
          </a:xfrm>
        </p:spPr>
        <p:txBody>
          <a:bodyPr anchor="ctr">
            <a:normAutofit lnSpcReduction="10000"/>
          </a:bodyPr>
          <a:lstStyle/>
          <a:p>
            <a:pPr marL="285750" indent="-285750"/>
            <a:r>
              <a:rPr lang="en-GB" sz="2000" dirty="0"/>
              <a:t>Ensure staff </a:t>
            </a:r>
            <a:r>
              <a:rPr lang="en-GB" sz="2000" b="1" dirty="0"/>
              <a:t>work confidently within the MCA </a:t>
            </a:r>
            <a:r>
              <a:rPr lang="en-GB" sz="2000" dirty="0"/>
              <a:t>and always ‘hear the voice’ of the person and those who know them </a:t>
            </a:r>
            <a:r>
              <a:rPr lang="en-GB" sz="2000" dirty="0" err="1"/>
              <a:t>besst</a:t>
            </a:r>
            <a:endParaRPr lang="en-GB" sz="2000" b="1" dirty="0"/>
          </a:p>
          <a:p>
            <a:pPr marL="285750" indent="-285750"/>
            <a:endParaRPr lang="en-GB" sz="2000" dirty="0"/>
          </a:p>
          <a:p>
            <a:pPr marL="285750" indent="-285750"/>
            <a:r>
              <a:rPr lang="en-GB" sz="2000" dirty="0"/>
              <a:t>Always ask yourself, about any restriction, is this both </a:t>
            </a:r>
            <a:r>
              <a:rPr lang="en-GB" sz="2000" b="1" dirty="0"/>
              <a:t>necessary and proportionate</a:t>
            </a:r>
            <a:r>
              <a:rPr lang="en-GB" sz="2000" dirty="0"/>
              <a:t>? And record why</a:t>
            </a:r>
          </a:p>
          <a:p>
            <a:pPr marL="0" indent="0">
              <a:buNone/>
            </a:pPr>
            <a:endParaRPr lang="en-GB" sz="2000" dirty="0"/>
          </a:p>
          <a:p>
            <a:pPr marL="285750" indent="-285750"/>
            <a:r>
              <a:rPr lang="en-GB" sz="2000" b="1" dirty="0"/>
              <a:t>Collect assessments </a:t>
            </a:r>
            <a:r>
              <a:rPr lang="en-GB" sz="2000" dirty="0"/>
              <a:t>(mental capacity &amp; mental disorder) relating to people you support</a:t>
            </a:r>
          </a:p>
          <a:p>
            <a:pPr marL="0" indent="0">
              <a:buNone/>
            </a:pPr>
            <a:endParaRPr lang="en-GB" sz="2000" dirty="0"/>
          </a:p>
          <a:p>
            <a:pPr marL="285750" indent="-285750"/>
            <a:r>
              <a:rPr lang="en-GB" sz="2000" b="1" dirty="0"/>
              <a:t>Look out for</a:t>
            </a:r>
            <a:r>
              <a:rPr lang="en-GB" sz="2000" dirty="0"/>
              <a:t>, and join, local implementation groups</a:t>
            </a:r>
          </a:p>
          <a:p>
            <a:pPr marL="0" indent="0">
              <a:buNone/>
            </a:pPr>
            <a:endParaRPr lang="en-GB" sz="20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37B033-1D6F-C3CA-D23B-C81D2C3A0627}"/>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61FD5AA0-C50A-589E-9E0E-4D26BDF96F4C}"/>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55037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37C9-8298-8E4E-825B-645A71EDBEF4}"/>
              </a:ext>
            </a:extLst>
          </p:cNvPr>
          <p:cNvSpPr>
            <a:spLocks noGrp="1"/>
          </p:cNvSpPr>
          <p:nvPr>
            <p:ph type="title"/>
          </p:nvPr>
        </p:nvSpPr>
        <p:spPr>
          <a:xfrm>
            <a:off x="1136428" y="627564"/>
            <a:ext cx="7474172" cy="1325563"/>
          </a:xfrm>
        </p:spPr>
        <p:txBody>
          <a:bodyPr>
            <a:normAutofit/>
          </a:bodyPr>
          <a:lstStyle/>
          <a:p>
            <a:r>
              <a:rPr lang="en-US" b="1" dirty="0"/>
              <a:t>Start getting ready (3) </a:t>
            </a:r>
            <a:br>
              <a:rPr lang="en-US" b="1" dirty="0"/>
            </a:br>
            <a:r>
              <a:rPr lang="en-US" b="1" dirty="0"/>
              <a:t>Use these RESOURCES</a:t>
            </a:r>
          </a:p>
        </p:txBody>
      </p:sp>
      <p:sp>
        <p:nvSpPr>
          <p:cNvPr id="3" name="Content Placeholder 2">
            <a:extLst>
              <a:ext uri="{FF2B5EF4-FFF2-40B4-BE49-F238E27FC236}">
                <a16:creationId xmlns:a16="http://schemas.microsoft.com/office/drawing/2014/main" id="{DDA18368-82BF-7B49-A1B2-E320124118B0}"/>
              </a:ext>
            </a:extLst>
          </p:cNvPr>
          <p:cNvSpPr>
            <a:spLocks noGrp="1"/>
          </p:cNvSpPr>
          <p:nvPr>
            <p:ph idx="1"/>
          </p:nvPr>
        </p:nvSpPr>
        <p:spPr>
          <a:xfrm>
            <a:off x="1136429" y="2278173"/>
            <a:ext cx="6467867" cy="3450613"/>
          </a:xfrm>
        </p:spPr>
        <p:txBody>
          <a:bodyPr anchor="ctr">
            <a:normAutofit/>
          </a:bodyPr>
          <a:lstStyle/>
          <a:p>
            <a:pPr marL="0" indent="0">
              <a:buNone/>
            </a:pPr>
            <a:r>
              <a:rPr lang="en-US" sz="1900"/>
              <a:t>Read and respond to the public consultation </a:t>
            </a:r>
            <a:r>
              <a:rPr lang="en-US" sz="1900" i="1"/>
              <a:t>(by 7 July) </a:t>
            </a:r>
            <a:r>
              <a:rPr lang="en-US" sz="1900"/>
              <a:t>here </a:t>
            </a:r>
            <a:r>
              <a:rPr lang="en-US" sz="1900">
                <a:hlinkClick r:id="rId2"/>
              </a:rPr>
              <a:t>https://www.gov.uk/government/consultations/changes-to-the-mca-code-of-practice-and-implementation-of-the-lps</a:t>
            </a:r>
            <a:r>
              <a:rPr lang="en-US" sz="1900"/>
              <a:t> </a:t>
            </a:r>
          </a:p>
          <a:p>
            <a:pPr marL="0" indent="0">
              <a:buNone/>
            </a:pPr>
            <a:r>
              <a:rPr lang="en-US" sz="1900"/>
              <a:t>See the Government LPS factsheets page here </a:t>
            </a:r>
            <a:r>
              <a:rPr lang="en-US" sz="1900">
                <a:hlinkClick r:id="rId3"/>
              </a:rPr>
              <a:t>https://www.gov.uk/government/publications/liberty-protection-safeguards-factsheets</a:t>
            </a:r>
            <a:r>
              <a:rPr lang="en-US" sz="1900"/>
              <a:t> </a:t>
            </a:r>
          </a:p>
          <a:p>
            <a:pPr marL="0" indent="0">
              <a:buNone/>
            </a:pPr>
            <a:r>
              <a:rPr lang="en-US" sz="1900"/>
              <a:t>For latest news: </a:t>
            </a:r>
            <a:r>
              <a:rPr lang="en-US" sz="1900">
                <a:hlinkClick r:id="rId4"/>
              </a:rPr>
              <a:t>https://www.gov.uk/government/collections/mental-capacity-amendment-act-2019-liberty-protection-safeguards-lps</a:t>
            </a:r>
            <a:r>
              <a:rPr lang="en-US" sz="1900"/>
              <a:t> </a:t>
            </a:r>
          </a:p>
          <a:p>
            <a:pPr marL="0" indent="0">
              <a:buNone/>
            </a:pPr>
            <a:r>
              <a:rPr lang="en-US" sz="1900"/>
              <a:t>Extra consultation in Wales, regulations, etc., here </a:t>
            </a:r>
            <a:r>
              <a:rPr lang="en-US" sz="1900">
                <a:hlinkClick r:id="rId5"/>
              </a:rPr>
              <a:t>https://gov.wales/liberty-protection-safeguards</a:t>
            </a:r>
            <a:r>
              <a:rPr lang="en-US" sz="1900"/>
              <a:t>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BE5B62-A4B2-6289-27B1-93007A3096A0}"/>
              </a:ext>
            </a:extLst>
          </p:cNvPr>
          <p:cNvPicPr>
            <a:picLocks noChangeAspect="1"/>
          </p:cNvPicPr>
          <p:nvPr/>
        </p:nvPicPr>
        <p:blipFill>
          <a:blip r:embed="rId6"/>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39352AA4-39FC-C7DE-CF18-4B4006152296}"/>
              </a:ext>
            </a:extLst>
          </p:cNvPr>
          <p:cNvPicPr>
            <a:picLocks noChangeAspect="1"/>
          </p:cNvPicPr>
          <p:nvPr/>
        </p:nvPicPr>
        <p:blipFill>
          <a:blip r:embed="rId7"/>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69211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39"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41" name="Rectangle 140">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6330455-551E-3F48-B903-3E0B70B6C5FA}"/>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sz="3700" b="1" kern="1200">
                <a:solidFill>
                  <a:srgbClr val="FFFFFF"/>
                </a:solidFill>
                <a:latin typeface="+mj-lt"/>
                <a:ea typeface="+mj-ea"/>
                <a:cs typeface="+mj-cs"/>
              </a:rPr>
              <a:t>LPS are part of the MCA which is part of human rights</a:t>
            </a:r>
          </a:p>
        </p:txBody>
      </p:sp>
      <p:sp>
        <p:nvSpPr>
          <p:cNvPr id="3" name="TextBox 2">
            <a:extLst>
              <a:ext uri="{FF2B5EF4-FFF2-40B4-BE49-F238E27FC236}">
                <a16:creationId xmlns:a16="http://schemas.microsoft.com/office/drawing/2014/main" id="{28591E2D-36FD-0447-B638-A7D99DDA2724}"/>
              </a:ext>
            </a:extLst>
          </p:cNvPr>
          <p:cNvSpPr txBox="1"/>
          <p:nvPr/>
        </p:nvSpPr>
        <p:spPr>
          <a:xfrm>
            <a:off x="8464378" y="1767016"/>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A2DDA69C-FB73-ABDF-1B48-33250649F157}"/>
              </a:ext>
            </a:extLst>
          </p:cNvPr>
          <p:cNvPicPr>
            <a:picLocks noChangeAspect="1"/>
          </p:cNvPicPr>
          <p:nvPr/>
        </p:nvPicPr>
        <p:blipFill>
          <a:blip r:embed="rId2"/>
          <a:stretch>
            <a:fillRect/>
          </a:stretch>
        </p:blipFill>
        <p:spPr>
          <a:xfrm>
            <a:off x="913167" y="1062401"/>
            <a:ext cx="5304651" cy="4477126"/>
          </a:xfrm>
          <a:prstGeom prst="rect">
            <a:avLst/>
          </a:prstGeom>
        </p:spPr>
      </p:pic>
    </p:spTree>
    <p:extLst>
      <p:ext uri="{BB962C8B-B14F-4D97-AF65-F5344CB8AC3E}">
        <p14:creationId xmlns:p14="http://schemas.microsoft.com/office/powerpoint/2010/main" val="118810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D42B-C5C9-6C48-9B6E-A6AE0551ADA9}"/>
              </a:ext>
            </a:extLst>
          </p:cNvPr>
          <p:cNvSpPr>
            <a:spLocks noGrp="1"/>
          </p:cNvSpPr>
          <p:nvPr>
            <p:ph type="title"/>
          </p:nvPr>
        </p:nvSpPr>
        <p:spPr>
          <a:xfrm>
            <a:off x="1136428" y="627564"/>
            <a:ext cx="7474172" cy="1325563"/>
          </a:xfrm>
        </p:spPr>
        <p:txBody>
          <a:bodyPr>
            <a:normAutofit/>
          </a:bodyPr>
          <a:lstStyle/>
          <a:p>
            <a:r>
              <a:rPr lang="en-US" b="1" dirty="0"/>
              <a:t>Don’t panic!</a:t>
            </a:r>
          </a:p>
        </p:txBody>
      </p:sp>
      <p:sp>
        <p:nvSpPr>
          <p:cNvPr id="3" name="Content Placeholder 2">
            <a:extLst>
              <a:ext uri="{FF2B5EF4-FFF2-40B4-BE49-F238E27FC236}">
                <a16:creationId xmlns:a16="http://schemas.microsoft.com/office/drawing/2014/main" id="{037218D7-445C-C949-B97D-F47CCB18AD28}"/>
              </a:ext>
            </a:extLst>
          </p:cNvPr>
          <p:cNvSpPr>
            <a:spLocks noGrp="1"/>
          </p:cNvSpPr>
          <p:nvPr>
            <p:ph idx="1"/>
          </p:nvPr>
        </p:nvSpPr>
        <p:spPr>
          <a:xfrm>
            <a:off x="1136429" y="2278173"/>
            <a:ext cx="6467867" cy="3450613"/>
          </a:xfrm>
        </p:spPr>
        <p:txBody>
          <a:bodyPr anchor="ctr">
            <a:normAutofit/>
          </a:bodyPr>
          <a:lstStyle/>
          <a:p>
            <a:pPr marL="0" indent="0">
              <a:buNone/>
            </a:pPr>
            <a:endParaRPr lang="en-US" sz="2200" dirty="0"/>
          </a:p>
          <a:p>
            <a:pPr marL="0" indent="0">
              <a:buNone/>
            </a:pPr>
            <a:r>
              <a:rPr lang="en-US" sz="2200" dirty="0"/>
              <a:t>Remember that this new system is intended to be</a:t>
            </a:r>
          </a:p>
          <a:p>
            <a:r>
              <a:rPr lang="en-US" sz="2200" b="1" dirty="0"/>
              <a:t>Simple and flexible</a:t>
            </a:r>
            <a:r>
              <a:rPr lang="en-US" sz="2200" dirty="0"/>
              <a:t>, putting the person at its heart, hearing their voice throughout</a:t>
            </a:r>
          </a:p>
          <a:p>
            <a:r>
              <a:rPr lang="en-US" sz="2200" dirty="0"/>
              <a:t>More </a:t>
            </a:r>
            <a:r>
              <a:rPr lang="en-US" sz="2200" b="1" dirty="0"/>
              <a:t>intuitive</a:t>
            </a:r>
            <a:r>
              <a:rPr lang="en-US" sz="2200" dirty="0"/>
              <a:t> and less bureaucratic</a:t>
            </a:r>
          </a:p>
          <a:p>
            <a:r>
              <a:rPr lang="en-US" sz="2200" dirty="0"/>
              <a:t>A </a:t>
            </a:r>
            <a:r>
              <a:rPr lang="en-US" sz="2200" b="1" dirty="0"/>
              <a:t>protection</a:t>
            </a:r>
            <a:r>
              <a:rPr lang="en-US" sz="2200" dirty="0"/>
              <a:t> for our most vulnerable fellow citizens aged 16 and over, who lack capacity but need to have their freedom very restricted to keep them safe and give them the care they need.</a:t>
            </a:r>
          </a:p>
          <a:p>
            <a:pPr marL="0" indent="0">
              <a:buNone/>
            </a:pPr>
            <a:endParaRPr lang="en-US" sz="22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692DA4-BABA-E432-374B-AB5AA9778BA4}"/>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478556D4-FF98-077B-0FFA-729E11688497}"/>
              </a:ext>
            </a:extLst>
          </p:cNvPr>
          <p:cNvPicPr>
            <a:picLocks noChangeAspect="1"/>
          </p:cNvPicPr>
          <p:nvPr/>
        </p:nvPicPr>
        <p:blipFill>
          <a:blip r:embed="rId3"/>
          <a:stretch>
            <a:fillRect/>
          </a:stretch>
        </p:blipFill>
        <p:spPr>
          <a:xfrm>
            <a:off x="9082576" y="2859422"/>
            <a:ext cx="1676400" cy="1173480"/>
          </a:xfrm>
          <a:prstGeom prst="rect">
            <a:avLst/>
          </a:prstGeom>
        </p:spPr>
      </p:pic>
    </p:spTree>
    <p:extLst>
      <p:ext uri="{BB962C8B-B14F-4D97-AF65-F5344CB8AC3E}">
        <p14:creationId xmlns:p14="http://schemas.microsoft.com/office/powerpoint/2010/main" val="355489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3D black question marks with one yellow question mark">
            <a:extLst>
              <a:ext uri="{FF2B5EF4-FFF2-40B4-BE49-F238E27FC236}">
                <a16:creationId xmlns:a16="http://schemas.microsoft.com/office/drawing/2014/main" id="{628AB04A-44F1-095C-8C64-0C2285F67C6B}"/>
              </a:ext>
            </a:extLst>
          </p:cNvPr>
          <p:cNvPicPr>
            <a:picLocks noChangeAspect="1"/>
          </p:cNvPicPr>
          <p:nvPr/>
        </p:nvPicPr>
        <p:blipFill rotWithShape="1">
          <a:blip r:embed="rId2"/>
          <a:srcRect l="44311" r="23245" b="1"/>
          <a:stretch/>
        </p:blipFill>
        <p:spPr>
          <a:xfrm>
            <a:off x="6096000" y="10"/>
            <a:ext cx="6096000" cy="6857990"/>
          </a:xfrm>
          <a:prstGeom prst="rect">
            <a:avLst/>
          </a:prstGeom>
        </p:spPr>
      </p:pic>
      <p:sp>
        <p:nvSpPr>
          <p:cNvPr id="21"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0"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88570"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90581"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1124043"/>
            <a:ext cx="6105065"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B986A7D-6319-7C46-88B3-C07B1869AB45}"/>
              </a:ext>
            </a:extLst>
          </p:cNvPr>
          <p:cNvSpPr>
            <a:spLocks noGrp="1"/>
          </p:cNvSpPr>
          <p:nvPr>
            <p:ph type="title"/>
          </p:nvPr>
        </p:nvSpPr>
        <p:spPr>
          <a:xfrm>
            <a:off x="1319917" y="1445775"/>
            <a:ext cx="5437074" cy="3342435"/>
          </a:xfrm>
        </p:spPr>
        <p:txBody>
          <a:bodyPr vert="horz" lIns="91440" tIns="45720" rIns="91440" bIns="45720" rtlCol="0" anchor="b">
            <a:normAutofit/>
          </a:bodyPr>
          <a:lstStyle/>
          <a:p>
            <a:r>
              <a:rPr lang="en-US" sz="5400">
                <a:solidFill>
                  <a:srgbClr val="FFFFFF"/>
                </a:solidFill>
              </a:rPr>
              <a:t>Questions and Answers?</a:t>
            </a:r>
          </a:p>
        </p:txBody>
      </p:sp>
    </p:spTree>
    <p:extLst>
      <p:ext uri="{BB962C8B-B14F-4D97-AF65-F5344CB8AC3E}">
        <p14:creationId xmlns:p14="http://schemas.microsoft.com/office/powerpoint/2010/main" val="243529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86BB-6E02-2C43-9507-F19BDD3C776E}"/>
              </a:ext>
            </a:extLst>
          </p:cNvPr>
          <p:cNvSpPr>
            <a:spLocks noGrp="1"/>
          </p:cNvSpPr>
          <p:nvPr>
            <p:ph type="title"/>
          </p:nvPr>
        </p:nvSpPr>
        <p:spPr/>
        <p:txBody>
          <a:bodyPr/>
          <a:lstStyle/>
          <a:p>
            <a:r>
              <a:rPr lang="en-US" b="1" dirty="0"/>
              <a:t>What will happen?</a:t>
            </a:r>
          </a:p>
        </p:txBody>
      </p:sp>
      <p:sp>
        <p:nvSpPr>
          <p:cNvPr id="3" name="Content Placeholder 2">
            <a:extLst>
              <a:ext uri="{FF2B5EF4-FFF2-40B4-BE49-F238E27FC236}">
                <a16:creationId xmlns:a16="http://schemas.microsoft.com/office/drawing/2014/main" id="{0FFC05B9-6982-A240-AE16-A316830E378D}"/>
              </a:ext>
            </a:extLst>
          </p:cNvPr>
          <p:cNvSpPr>
            <a:spLocks noGrp="1"/>
          </p:cNvSpPr>
          <p:nvPr>
            <p:ph sz="half" idx="1"/>
          </p:nvPr>
        </p:nvSpPr>
        <p:spPr/>
        <p:txBody>
          <a:bodyPr>
            <a:normAutofit/>
          </a:bodyPr>
          <a:lstStyle/>
          <a:p>
            <a:pPr marL="0" indent="0">
              <a:buNone/>
            </a:pPr>
            <a:endParaRPr lang="en-US" sz="3200" dirty="0"/>
          </a:p>
          <a:p>
            <a:pPr marL="0" indent="0">
              <a:buNone/>
            </a:pPr>
            <a:r>
              <a:rPr lang="en-US" sz="3200" dirty="0"/>
              <a:t>The way we protect the rights of people who need to be deprived of their liberty will change from deprivation of liberty safeguards (DoLS) to liberty protection safeguards (LPS)</a:t>
            </a:r>
          </a:p>
        </p:txBody>
      </p:sp>
      <p:pic>
        <p:nvPicPr>
          <p:cNvPr id="5" name="Content Placeholder 4">
            <a:extLst>
              <a:ext uri="{FF2B5EF4-FFF2-40B4-BE49-F238E27FC236}">
                <a16:creationId xmlns:a16="http://schemas.microsoft.com/office/drawing/2014/main" id="{9EBEC454-0376-9C4C-BE35-34E3BEE08AD4}"/>
              </a:ext>
            </a:extLst>
          </p:cNvPr>
          <p:cNvPicPr>
            <a:picLocks noGrp="1" noChangeAspect="1"/>
          </p:cNvPicPr>
          <p:nvPr>
            <p:ph sz="half" idx="2"/>
          </p:nvPr>
        </p:nvPicPr>
        <p:blipFill>
          <a:blip r:embed="rId2"/>
          <a:stretch>
            <a:fillRect/>
          </a:stretch>
        </p:blipFill>
        <p:spPr>
          <a:xfrm>
            <a:off x="6172200" y="2234268"/>
            <a:ext cx="5181600" cy="3534052"/>
          </a:xfrm>
          <a:prstGeom prst="rect">
            <a:avLst/>
          </a:prstGeom>
        </p:spPr>
      </p:pic>
      <p:pic>
        <p:nvPicPr>
          <p:cNvPr id="4" name="Picture 3">
            <a:extLst>
              <a:ext uri="{FF2B5EF4-FFF2-40B4-BE49-F238E27FC236}">
                <a16:creationId xmlns:a16="http://schemas.microsoft.com/office/drawing/2014/main" id="{235524A8-C58B-4539-D6FE-CE3498241282}"/>
              </a:ext>
            </a:extLst>
          </p:cNvPr>
          <p:cNvPicPr>
            <a:picLocks noChangeAspect="1"/>
          </p:cNvPicPr>
          <p:nvPr/>
        </p:nvPicPr>
        <p:blipFill>
          <a:blip r:embed="rId3"/>
          <a:stretch>
            <a:fillRect/>
          </a:stretch>
        </p:blipFill>
        <p:spPr>
          <a:xfrm>
            <a:off x="0" y="189231"/>
            <a:ext cx="12192000" cy="286226"/>
          </a:xfrm>
          <a:prstGeom prst="rect">
            <a:avLst/>
          </a:prstGeom>
        </p:spPr>
      </p:pic>
    </p:spTree>
    <p:extLst>
      <p:ext uri="{BB962C8B-B14F-4D97-AF65-F5344CB8AC3E}">
        <p14:creationId xmlns:p14="http://schemas.microsoft.com/office/powerpoint/2010/main" val="222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F121-5213-1C91-80A5-2BF33F6ED64C}"/>
              </a:ext>
            </a:extLst>
          </p:cNvPr>
          <p:cNvSpPr>
            <a:spLocks noGrp="1"/>
          </p:cNvSpPr>
          <p:nvPr>
            <p:ph type="title"/>
          </p:nvPr>
        </p:nvSpPr>
        <p:spPr/>
        <p:txBody>
          <a:bodyPr/>
          <a:lstStyle/>
          <a:p>
            <a:r>
              <a:rPr lang="en-US" b="1" dirty="0"/>
              <a:t>Only applies to people who lack capacity…</a:t>
            </a:r>
          </a:p>
        </p:txBody>
      </p:sp>
      <p:sp>
        <p:nvSpPr>
          <p:cNvPr id="3" name="Content Placeholder 2">
            <a:extLst>
              <a:ext uri="{FF2B5EF4-FFF2-40B4-BE49-F238E27FC236}">
                <a16:creationId xmlns:a16="http://schemas.microsoft.com/office/drawing/2014/main" id="{2048AC93-5353-AE4B-6513-6B68509AA526}"/>
              </a:ext>
            </a:extLst>
          </p:cNvPr>
          <p:cNvSpPr>
            <a:spLocks noGrp="1"/>
          </p:cNvSpPr>
          <p:nvPr>
            <p:ph idx="1"/>
          </p:nvPr>
        </p:nvSpPr>
        <p:spPr>
          <a:xfrm>
            <a:off x="502920" y="1914207"/>
            <a:ext cx="10515600" cy="4351338"/>
          </a:xfrm>
        </p:spPr>
        <p:txBody>
          <a:bodyPr/>
          <a:lstStyle/>
          <a:p>
            <a:r>
              <a:rPr lang="en-US" dirty="0"/>
              <a:t>All providers must work within the Mental Capacity Act when people using the service are 16+  and lack capacity </a:t>
            </a:r>
          </a:p>
          <a:p>
            <a:r>
              <a:rPr lang="en-US" dirty="0"/>
              <a:t>Capacity is ALWAYS ‘decision and time specific’ – can this person make this decision at the time it is needed?</a:t>
            </a:r>
          </a:p>
          <a:p>
            <a:r>
              <a:rPr lang="en-US" dirty="0"/>
              <a:t>LPS will </a:t>
            </a:r>
            <a:r>
              <a:rPr lang="en-US" b="1" u="sng" dirty="0"/>
              <a:t>only</a:t>
            </a:r>
            <a:r>
              <a:rPr lang="en-US" dirty="0"/>
              <a:t> apply when someone lacks capacity to consent to the ‘arrangements’ – or care plan – needed to give them essential care or treatment; </a:t>
            </a:r>
            <a:r>
              <a:rPr lang="en-US" i="1" dirty="0"/>
              <a:t>and if</a:t>
            </a:r>
          </a:p>
          <a:p>
            <a:r>
              <a:rPr lang="en-US" dirty="0"/>
              <a:t>These arrangements amount to a </a:t>
            </a:r>
            <a:r>
              <a:rPr lang="en-US" b="1" dirty="0"/>
              <a:t>deprivation of the person’s liberty</a:t>
            </a:r>
          </a:p>
        </p:txBody>
      </p:sp>
      <p:pic>
        <p:nvPicPr>
          <p:cNvPr id="4" name="Picture 3">
            <a:extLst>
              <a:ext uri="{FF2B5EF4-FFF2-40B4-BE49-F238E27FC236}">
                <a16:creationId xmlns:a16="http://schemas.microsoft.com/office/drawing/2014/main" id="{907F6EFF-4F9E-8725-2C61-C8288702585D}"/>
              </a:ext>
            </a:extLst>
          </p:cNvPr>
          <p:cNvPicPr>
            <a:picLocks noChangeAspect="1"/>
          </p:cNvPicPr>
          <p:nvPr/>
        </p:nvPicPr>
        <p:blipFill>
          <a:blip r:embed="rId2"/>
          <a:stretch>
            <a:fillRect/>
          </a:stretch>
        </p:blipFill>
        <p:spPr>
          <a:xfrm>
            <a:off x="0" y="189231"/>
            <a:ext cx="12192000" cy="286226"/>
          </a:xfrm>
          <a:prstGeom prst="rect">
            <a:avLst/>
          </a:prstGeom>
        </p:spPr>
      </p:pic>
      <p:pic>
        <p:nvPicPr>
          <p:cNvPr id="6" name="Picture 5" descr="Diagram&#10;&#10;Description automatically generated">
            <a:extLst>
              <a:ext uri="{FF2B5EF4-FFF2-40B4-BE49-F238E27FC236}">
                <a16:creationId xmlns:a16="http://schemas.microsoft.com/office/drawing/2014/main" id="{031C5AEE-57CA-AEDB-4932-AD7A5FE9CE0C}"/>
              </a:ext>
            </a:extLst>
          </p:cNvPr>
          <p:cNvPicPr>
            <a:picLocks noChangeAspect="1"/>
          </p:cNvPicPr>
          <p:nvPr/>
        </p:nvPicPr>
        <p:blipFill>
          <a:blip r:embed="rId3"/>
          <a:stretch>
            <a:fillRect/>
          </a:stretch>
        </p:blipFill>
        <p:spPr>
          <a:xfrm>
            <a:off x="10297160" y="5464492"/>
            <a:ext cx="1676400" cy="1173480"/>
          </a:xfrm>
          <a:prstGeom prst="rect">
            <a:avLst/>
          </a:prstGeom>
        </p:spPr>
      </p:pic>
    </p:spTree>
    <p:extLst>
      <p:ext uri="{BB962C8B-B14F-4D97-AF65-F5344CB8AC3E}">
        <p14:creationId xmlns:p14="http://schemas.microsoft.com/office/powerpoint/2010/main" val="115790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0D9A-84C7-D843-A8A6-105E1B5548DD}"/>
              </a:ext>
            </a:extLst>
          </p:cNvPr>
          <p:cNvSpPr>
            <a:spLocks noGrp="1"/>
          </p:cNvSpPr>
          <p:nvPr>
            <p:ph type="title"/>
          </p:nvPr>
        </p:nvSpPr>
        <p:spPr>
          <a:xfrm>
            <a:off x="1136428" y="627564"/>
            <a:ext cx="7474172" cy="1325563"/>
          </a:xfrm>
        </p:spPr>
        <p:txBody>
          <a:bodyPr>
            <a:normAutofit/>
          </a:bodyPr>
          <a:lstStyle/>
          <a:p>
            <a:r>
              <a:rPr lang="en-US" b="1"/>
              <a:t>What is deprivation of liberty?</a:t>
            </a:r>
          </a:p>
        </p:txBody>
      </p:sp>
      <p:sp>
        <p:nvSpPr>
          <p:cNvPr id="3" name="Content Placeholder 2">
            <a:extLst>
              <a:ext uri="{FF2B5EF4-FFF2-40B4-BE49-F238E27FC236}">
                <a16:creationId xmlns:a16="http://schemas.microsoft.com/office/drawing/2014/main" id="{FCE065FD-30C5-754E-BC08-E101D5A5D4AA}"/>
              </a:ext>
            </a:extLst>
          </p:cNvPr>
          <p:cNvSpPr>
            <a:spLocks noGrp="1"/>
          </p:cNvSpPr>
          <p:nvPr>
            <p:ph idx="1"/>
          </p:nvPr>
        </p:nvSpPr>
        <p:spPr>
          <a:xfrm>
            <a:off x="1136429" y="2278173"/>
            <a:ext cx="6467867" cy="3450613"/>
          </a:xfrm>
        </p:spPr>
        <p:txBody>
          <a:bodyPr anchor="ctr">
            <a:normAutofit/>
          </a:bodyPr>
          <a:lstStyle/>
          <a:p>
            <a:pPr marL="0" indent="0">
              <a:buNone/>
            </a:pPr>
            <a:r>
              <a:rPr lang="en-US" sz="1900" dirty="0"/>
              <a:t>‘</a:t>
            </a:r>
            <a:r>
              <a:rPr lang="en-US" sz="2400" dirty="0"/>
              <a:t>Acid test’</a:t>
            </a:r>
          </a:p>
          <a:p>
            <a:pPr marL="0" indent="0">
              <a:buNone/>
            </a:pPr>
            <a:r>
              <a:rPr lang="en-US" sz="2400" b="1" dirty="0"/>
              <a:t>Someone lacking capacity </a:t>
            </a:r>
            <a:r>
              <a:rPr lang="en-US" sz="2400" dirty="0"/>
              <a:t>is deprived of their liberty if they are:</a:t>
            </a:r>
          </a:p>
          <a:p>
            <a:r>
              <a:rPr lang="en-US" sz="2400" dirty="0"/>
              <a:t>Under complete and effective supervision and control (not necessarily ‘line of sight’ but staff or carers know what they’re doing &amp; where) </a:t>
            </a:r>
            <a:r>
              <a:rPr lang="en-US" sz="2400" i="1" dirty="0"/>
              <a:t>and</a:t>
            </a:r>
          </a:p>
          <a:p>
            <a:r>
              <a:rPr lang="en-US" sz="2400" dirty="0"/>
              <a:t>Not free to leave (meaning, not free to go and live somewhere else)</a:t>
            </a:r>
          </a:p>
          <a:p>
            <a:endParaRPr lang="en-US" sz="19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D5D029-D209-BB47-D7B7-095AEFC64D78}"/>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80807AE0-394E-5827-0421-47034977EFF1}"/>
              </a:ext>
            </a:extLst>
          </p:cNvPr>
          <p:cNvPicPr>
            <a:picLocks noChangeAspect="1"/>
          </p:cNvPicPr>
          <p:nvPr/>
        </p:nvPicPr>
        <p:blipFill>
          <a:blip r:embed="rId3"/>
          <a:stretch>
            <a:fillRect/>
          </a:stretch>
        </p:blipFill>
        <p:spPr>
          <a:xfrm>
            <a:off x="9147286" y="2859422"/>
            <a:ext cx="1676400" cy="1173480"/>
          </a:xfrm>
          <a:prstGeom prst="rect">
            <a:avLst/>
          </a:prstGeom>
        </p:spPr>
      </p:pic>
    </p:spTree>
    <p:extLst>
      <p:ext uri="{BB962C8B-B14F-4D97-AF65-F5344CB8AC3E}">
        <p14:creationId xmlns:p14="http://schemas.microsoft.com/office/powerpoint/2010/main" val="340134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A400-DC45-4950-9179-81498AA09555}"/>
              </a:ext>
            </a:extLst>
          </p:cNvPr>
          <p:cNvSpPr>
            <a:spLocks noGrp="1"/>
          </p:cNvSpPr>
          <p:nvPr>
            <p:ph type="title"/>
          </p:nvPr>
        </p:nvSpPr>
        <p:spPr>
          <a:xfrm>
            <a:off x="6109498" y="908344"/>
            <a:ext cx="5244301" cy="1538130"/>
          </a:xfrm>
        </p:spPr>
        <p:txBody>
          <a:bodyPr vert="horz" lIns="91440" tIns="45720" rIns="91440" bIns="45720" rtlCol="0" anchor="ctr">
            <a:normAutofit/>
          </a:bodyPr>
          <a:lstStyle/>
          <a:p>
            <a:endParaRPr lang="en-US" sz="4400" kern="1200">
              <a:solidFill>
                <a:schemeClr val="tx1"/>
              </a:solidFill>
              <a:latin typeface="+mj-lt"/>
              <a:ea typeface="+mj-ea"/>
              <a:cs typeface="+mj-cs"/>
            </a:endParaRPr>
          </a:p>
        </p:txBody>
      </p:sp>
      <p:sp>
        <p:nvSpPr>
          <p:cNvPr id="104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descr="Image result for google images gilded cage">
            <a:extLst>
              <a:ext uri="{FF2B5EF4-FFF2-40B4-BE49-F238E27FC236}">
                <a16:creationId xmlns:a16="http://schemas.microsoft.com/office/drawing/2014/main" id="{5337AE36-E7D8-4208-C94A-656034AE2D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80173" y="1790732"/>
            <a:ext cx="3267942" cy="32679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5C662D7-BFA8-522C-3D2E-EE91AE963B3E}"/>
              </a:ext>
            </a:extLst>
          </p:cNvPr>
          <p:cNvSpPr>
            <a:spLocks noGrp="1"/>
          </p:cNvSpPr>
          <p:nvPr>
            <p:ph sz="half" idx="1"/>
          </p:nvPr>
        </p:nvSpPr>
        <p:spPr>
          <a:xfrm>
            <a:off x="5911158" y="2706865"/>
            <a:ext cx="5383652" cy="3470097"/>
          </a:xfrm>
        </p:spPr>
        <p:txBody>
          <a:bodyPr vert="horz" lIns="91440" tIns="45720" rIns="91440" bIns="45720" rtlCol="0">
            <a:normAutofit/>
          </a:bodyPr>
          <a:lstStyle/>
          <a:p>
            <a:pPr marL="0"/>
            <a:endParaRPr lang="en-US" sz="2400" dirty="0"/>
          </a:p>
          <a:p>
            <a:pPr marL="0" indent="0">
              <a:buNone/>
            </a:pPr>
            <a:r>
              <a:rPr lang="en-US" dirty="0"/>
              <a:t>However good the care plan, a ‘gilded cage is still a cage’ </a:t>
            </a:r>
          </a:p>
          <a:p>
            <a:pPr marL="0"/>
            <a:endParaRPr lang="en-US" sz="2400" i="1" dirty="0"/>
          </a:p>
          <a:p>
            <a:pPr marL="0"/>
            <a:endParaRPr lang="en-US" sz="2400" i="1" dirty="0"/>
          </a:p>
          <a:p>
            <a:pPr marL="0" indent="0">
              <a:buNone/>
            </a:pPr>
            <a:endParaRPr lang="en-US" sz="2400" i="1" dirty="0"/>
          </a:p>
          <a:p>
            <a:pPr marL="0" indent="0">
              <a:buNone/>
            </a:pPr>
            <a:r>
              <a:rPr lang="en-US" sz="2400" i="1" dirty="0"/>
              <a:t>Lady Hale, Supreme Court ‘Cheshire West’ case [2014] UKSC 19 </a:t>
            </a:r>
          </a:p>
          <a:p>
            <a:endParaRPr lang="en-US" sz="2400" dirty="0"/>
          </a:p>
        </p:txBody>
      </p:sp>
    </p:spTree>
    <p:extLst>
      <p:ext uri="{BB962C8B-B14F-4D97-AF65-F5344CB8AC3E}">
        <p14:creationId xmlns:p14="http://schemas.microsoft.com/office/powerpoint/2010/main" val="81175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66EA-52F8-4BB6-5143-927FFC2CEE44}"/>
              </a:ext>
            </a:extLst>
          </p:cNvPr>
          <p:cNvSpPr>
            <a:spLocks noGrp="1"/>
          </p:cNvSpPr>
          <p:nvPr>
            <p:ph type="title"/>
          </p:nvPr>
        </p:nvSpPr>
        <p:spPr>
          <a:xfrm>
            <a:off x="1136428" y="627564"/>
            <a:ext cx="7474172" cy="1325563"/>
          </a:xfrm>
        </p:spPr>
        <p:txBody>
          <a:bodyPr>
            <a:normAutofit/>
          </a:bodyPr>
          <a:lstStyle/>
          <a:p>
            <a:r>
              <a:rPr lang="en-US" b="1" dirty="0"/>
              <a:t>Deprivation of liberty and restraint</a:t>
            </a:r>
          </a:p>
        </p:txBody>
      </p:sp>
      <p:sp>
        <p:nvSpPr>
          <p:cNvPr id="3" name="Content Placeholder 2">
            <a:extLst>
              <a:ext uri="{FF2B5EF4-FFF2-40B4-BE49-F238E27FC236}">
                <a16:creationId xmlns:a16="http://schemas.microsoft.com/office/drawing/2014/main" id="{D10B85C3-2799-B1FB-185B-2E8FCBE59168}"/>
              </a:ext>
            </a:extLst>
          </p:cNvPr>
          <p:cNvSpPr>
            <a:spLocks noGrp="1"/>
          </p:cNvSpPr>
          <p:nvPr>
            <p:ph idx="1"/>
          </p:nvPr>
        </p:nvSpPr>
        <p:spPr>
          <a:xfrm>
            <a:off x="1136429" y="2278173"/>
            <a:ext cx="6467867" cy="3450613"/>
          </a:xfrm>
        </p:spPr>
        <p:txBody>
          <a:bodyPr anchor="ctr">
            <a:normAutofit/>
          </a:bodyPr>
          <a:lstStyle/>
          <a:p>
            <a:pPr marL="0" indent="0">
              <a:buNone/>
            </a:pPr>
            <a:r>
              <a:rPr lang="en-US" sz="1700" dirty="0"/>
              <a:t>The MCA defines restraint as</a:t>
            </a:r>
          </a:p>
          <a:p>
            <a:r>
              <a:rPr lang="en-US" sz="1700" dirty="0"/>
              <a:t>Using, or threatening, force to make someone do something they are resisting or</a:t>
            </a:r>
          </a:p>
          <a:p>
            <a:r>
              <a:rPr lang="en-US" sz="1700" u="sng" dirty="0"/>
              <a:t>Restricting their freedom of movement whether they resist this or not</a:t>
            </a:r>
          </a:p>
          <a:p>
            <a:pPr marL="0" indent="0">
              <a:buNone/>
            </a:pPr>
            <a:r>
              <a:rPr lang="en-US" sz="1700" dirty="0"/>
              <a:t>There are always restraints in a deprivation of liberty, but an individual restraint is not of itself deprivation</a:t>
            </a:r>
          </a:p>
          <a:p>
            <a:pPr marL="0" indent="0">
              <a:buNone/>
            </a:pPr>
            <a:r>
              <a:rPr lang="en-US" sz="1700" dirty="0"/>
              <a:t>Recognise and record restraint; always ask yourself if it is </a:t>
            </a:r>
            <a:r>
              <a:rPr lang="en-US" sz="1700" b="1" dirty="0"/>
              <a:t>necessary</a:t>
            </a:r>
            <a:r>
              <a:rPr lang="en-US" sz="1700" dirty="0"/>
              <a:t> to prevent harm to this person, and a </a:t>
            </a:r>
            <a:r>
              <a:rPr lang="en-US" sz="1700" b="1" dirty="0"/>
              <a:t>proportionate response</a:t>
            </a:r>
          </a:p>
          <a:p>
            <a:pPr marL="0" indent="0">
              <a:buNone/>
            </a:pPr>
            <a:r>
              <a:rPr lang="en-US" sz="1700" b="1" i="1" dirty="0"/>
              <a:t>                                                                </a:t>
            </a:r>
            <a:r>
              <a:rPr lang="en-US" sz="1700" i="1" dirty="0"/>
              <a:t>See MCA code of practice chapter 6</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B1A100-513F-E02B-EA6A-91C204337816}"/>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DA04E94A-2A39-5001-2781-CE21159D2C36}"/>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35604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AEBB-F010-6D41-8670-F99F9F5011F8}"/>
              </a:ext>
            </a:extLst>
          </p:cNvPr>
          <p:cNvSpPr>
            <a:spLocks noGrp="1"/>
          </p:cNvSpPr>
          <p:nvPr>
            <p:ph type="title"/>
          </p:nvPr>
        </p:nvSpPr>
        <p:spPr>
          <a:xfrm>
            <a:off x="1136428" y="627564"/>
            <a:ext cx="7474172" cy="1325563"/>
          </a:xfrm>
        </p:spPr>
        <p:txBody>
          <a:bodyPr>
            <a:normAutofit/>
          </a:bodyPr>
          <a:lstStyle/>
          <a:p>
            <a:br>
              <a:rPr lang="en-US" sz="2800" b="1"/>
            </a:br>
            <a:r>
              <a:rPr lang="en-US" sz="2800" b="1"/>
              <a:t>What is staying the same? The vital purpose</a:t>
            </a:r>
            <a:br>
              <a:rPr lang="en-US" sz="2800"/>
            </a:br>
            <a:endParaRPr lang="en-US" sz="2800" b="1"/>
          </a:p>
        </p:txBody>
      </p:sp>
      <p:sp>
        <p:nvSpPr>
          <p:cNvPr id="3" name="Content Placeholder 2">
            <a:extLst>
              <a:ext uri="{FF2B5EF4-FFF2-40B4-BE49-F238E27FC236}">
                <a16:creationId xmlns:a16="http://schemas.microsoft.com/office/drawing/2014/main" id="{90B6E55B-7BCC-454B-A19E-5666626DB3CC}"/>
              </a:ext>
            </a:extLst>
          </p:cNvPr>
          <p:cNvSpPr>
            <a:spLocks noGrp="1"/>
          </p:cNvSpPr>
          <p:nvPr>
            <p:ph idx="1"/>
          </p:nvPr>
        </p:nvSpPr>
        <p:spPr>
          <a:xfrm>
            <a:off x="1136429" y="2278173"/>
            <a:ext cx="6467867" cy="3450613"/>
          </a:xfrm>
        </p:spPr>
        <p:txBody>
          <a:bodyPr anchor="ctr">
            <a:normAutofit/>
          </a:bodyPr>
          <a:lstStyle/>
          <a:p>
            <a:pPr marL="0" indent="0">
              <a:buNone/>
            </a:pPr>
            <a:r>
              <a:rPr lang="en-US" sz="1900"/>
              <a:t>Both DoLS and LPS </a:t>
            </a:r>
            <a:r>
              <a:rPr lang="en-US" sz="1900" b="1"/>
              <a:t>protect the human rights of people </a:t>
            </a:r>
            <a:r>
              <a:rPr lang="en-US" sz="1900"/>
              <a:t>who</a:t>
            </a:r>
          </a:p>
          <a:p>
            <a:r>
              <a:rPr lang="en-US" sz="1900"/>
              <a:t>Lack capacity to consent to the arrangements to give them the care or treatment that they need; and</a:t>
            </a:r>
          </a:p>
          <a:p>
            <a:r>
              <a:rPr lang="en-US" sz="1900"/>
              <a:t>Those arrangements amount to deprivation of liberty, but are</a:t>
            </a:r>
          </a:p>
          <a:p>
            <a:r>
              <a:rPr lang="en-US" sz="1900"/>
              <a:t>In their best interests, and </a:t>
            </a:r>
            <a:r>
              <a:rPr lang="en-US" sz="1900" b="1"/>
              <a:t>necessary</a:t>
            </a:r>
            <a:r>
              <a:rPr lang="en-US" sz="1900"/>
              <a:t> to prevent harm to them, and a </a:t>
            </a:r>
            <a:r>
              <a:rPr lang="en-US" sz="1900" b="1"/>
              <a:t>proportionate</a:t>
            </a:r>
            <a:r>
              <a:rPr lang="en-US" sz="1900"/>
              <a:t> response to how likely / serious that harm would be</a:t>
            </a:r>
          </a:p>
          <a:p>
            <a:r>
              <a:rPr lang="en-US" sz="1900"/>
              <a:t>Both systems also protect staff from liability who are depriving someone of their liberty when there is no less restrictive option</a:t>
            </a:r>
          </a:p>
          <a:p>
            <a:pPr marL="0" indent="0">
              <a:buNone/>
            </a:pPr>
            <a:endParaRPr lang="en-US" sz="1900"/>
          </a:p>
          <a:p>
            <a:pPr marL="0" indent="0">
              <a:buNone/>
            </a:pPr>
            <a:endParaRPr lang="en-US" sz="1900"/>
          </a:p>
        </p:txBody>
      </p:sp>
      <p:pic>
        <p:nvPicPr>
          <p:cNvPr id="4" name="Picture 3">
            <a:extLst>
              <a:ext uri="{FF2B5EF4-FFF2-40B4-BE49-F238E27FC236}">
                <a16:creationId xmlns:a16="http://schemas.microsoft.com/office/drawing/2014/main" id="{536797A2-88D8-F86A-C523-A61E52E972E2}"/>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9DE0E5DB-EA7E-DF83-819C-A3A10B0AFB62}"/>
              </a:ext>
            </a:extLst>
          </p:cNvPr>
          <p:cNvPicPr>
            <a:picLocks noChangeAspect="1"/>
          </p:cNvPicPr>
          <p:nvPr/>
        </p:nvPicPr>
        <p:blipFill>
          <a:blip r:embed="rId3"/>
          <a:stretch>
            <a:fillRect/>
          </a:stretch>
        </p:blipFill>
        <p:spPr>
          <a:xfrm>
            <a:off x="9147286" y="2948623"/>
            <a:ext cx="1676400" cy="1173480"/>
          </a:xfrm>
          <a:prstGeom prst="rect">
            <a:avLst/>
          </a:prstGeom>
        </p:spPr>
      </p:pic>
    </p:spTree>
    <p:extLst>
      <p:ext uri="{BB962C8B-B14F-4D97-AF65-F5344CB8AC3E}">
        <p14:creationId xmlns:p14="http://schemas.microsoft.com/office/powerpoint/2010/main" val="242729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617-EFC3-D349-994A-1987DD5D6B6D}"/>
              </a:ext>
            </a:extLst>
          </p:cNvPr>
          <p:cNvSpPr>
            <a:spLocks noGrp="1"/>
          </p:cNvSpPr>
          <p:nvPr>
            <p:ph type="title"/>
          </p:nvPr>
        </p:nvSpPr>
        <p:spPr>
          <a:xfrm>
            <a:off x="1136428" y="627564"/>
            <a:ext cx="7474172" cy="1325563"/>
          </a:xfrm>
        </p:spPr>
        <p:txBody>
          <a:bodyPr>
            <a:normAutofit/>
          </a:bodyPr>
          <a:lstStyle/>
          <a:p>
            <a:r>
              <a:rPr lang="en-US" b="1"/>
              <a:t>What’s NEW (1)</a:t>
            </a:r>
          </a:p>
        </p:txBody>
      </p:sp>
      <p:sp>
        <p:nvSpPr>
          <p:cNvPr id="3" name="Content Placeholder 2">
            <a:extLst>
              <a:ext uri="{FF2B5EF4-FFF2-40B4-BE49-F238E27FC236}">
                <a16:creationId xmlns:a16="http://schemas.microsoft.com/office/drawing/2014/main" id="{13F0D05A-8E13-4C45-A9B1-C781D679328D}"/>
              </a:ext>
            </a:extLst>
          </p:cNvPr>
          <p:cNvSpPr>
            <a:spLocks noGrp="1"/>
          </p:cNvSpPr>
          <p:nvPr>
            <p:ph idx="1"/>
          </p:nvPr>
        </p:nvSpPr>
        <p:spPr>
          <a:xfrm>
            <a:off x="1136429" y="2278173"/>
            <a:ext cx="6467867" cy="3450613"/>
          </a:xfrm>
        </p:spPr>
        <p:txBody>
          <a:bodyPr anchor="ctr">
            <a:normAutofit/>
          </a:bodyPr>
          <a:lstStyle/>
          <a:p>
            <a:pPr marL="0" indent="0">
              <a:buNone/>
            </a:pPr>
            <a:r>
              <a:rPr lang="en-US" sz="2200" b="1" dirty="0"/>
              <a:t>The headlines</a:t>
            </a:r>
          </a:p>
          <a:p>
            <a:pPr marL="0" indent="0">
              <a:buNone/>
            </a:pPr>
            <a:r>
              <a:rPr lang="en-US" sz="2200" dirty="0"/>
              <a:t>Lots of people were missing out on these protections</a:t>
            </a:r>
          </a:p>
          <a:p>
            <a:pPr marL="0" indent="0">
              <a:buNone/>
            </a:pPr>
            <a:endParaRPr lang="en-US" sz="2200" dirty="0"/>
          </a:p>
          <a:p>
            <a:r>
              <a:rPr lang="en-US" sz="2200" dirty="0"/>
              <a:t>DoLS only apply in care homes and hospitals; </a:t>
            </a:r>
            <a:r>
              <a:rPr lang="en-US" sz="2200" b="1" dirty="0"/>
              <a:t>LPS will apply in all settings, including supported living, shared lives and people’s own homes</a:t>
            </a:r>
          </a:p>
          <a:p>
            <a:r>
              <a:rPr lang="en-US" sz="2200" dirty="0"/>
              <a:t>DoLS apply from age 18 upwards; </a:t>
            </a:r>
            <a:r>
              <a:rPr lang="en-US" sz="2200" b="1" dirty="0"/>
              <a:t>LPS from age 16</a:t>
            </a:r>
          </a:p>
          <a:p>
            <a:endParaRPr lang="en-US" sz="22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27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12E43C-674F-73B8-0077-8F4558ACAEAD}"/>
              </a:ext>
            </a:extLst>
          </p:cNvPr>
          <p:cNvPicPr>
            <a:picLocks noChangeAspect="1"/>
          </p:cNvPicPr>
          <p:nvPr/>
        </p:nvPicPr>
        <p:blipFill>
          <a:blip r:embed="rId2"/>
          <a:stretch>
            <a:fillRect/>
          </a:stretch>
        </p:blipFill>
        <p:spPr>
          <a:xfrm>
            <a:off x="9254442" y="3411838"/>
            <a:ext cx="1462088" cy="34324"/>
          </a:xfrm>
          <a:prstGeom prst="rect">
            <a:avLst/>
          </a:prstGeom>
        </p:spPr>
      </p:pic>
      <p:pic>
        <p:nvPicPr>
          <p:cNvPr id="6" name="Picture 5" descr="Diagram&#10;&#10;Description automatically generated">
            <a:extLst>
              <a:ext uri="{FF2B5EF4-FFF2-40B4-BE49-F238E27FC236}">
                <a16:creationId xmlns:a16="http://schemas.microsoft.com/office/drawing/2014/main" id="{E5370A7F-DD2B-5283-380F-05545D267D2C}"/>
              </a:ext>
            </a:extLst>
          </p:cNvPr>
          <p:cNvPicPr>
            <a:picLocks noChangeAspect="1"/>
          </p:cNvPicPr>
          <p:nvPr/>
        </p:nvPicPr>
        <p:blipFill>
          <a:blip r:embed="rId3"/>
          <a:stretch>
            <a:fillRect/>
          </a:stretch>
        </p:blipFill>
        <p:spPr>
          <a:xfrm>
            <a:off x="9109186" y="2859422"/>
            <a:ext cx="1676400" cy="1173480"/>
          </a:xfrm>
          <a:prstGeom prst="rect">
            <a:avLst/>
          </a:prstGeom>
        </p:spPr>
      </p:pic>
    </p:spTree>
    <p:extLst>
      <p:ext uri="{BB962C8B-B14F-4D97-AF65-F5344CB8AC3E}">
        <p14:creationId xmlns:p14="http://schemas.microsoft.com/office/powerpoint/2010/main" val="241681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1711</Words>
  <Application>Microsoft Macintosh PowerPoint</Application>
  <PresentationFormat>Widescreen</PresentationFormat>
  <Paragraphs>141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Liberty Protection Safeguards (LPS)</vt:lpstr>
      <vt:lpstr>What we will cover today about Liberty Protection Safeguards (LPS)</vt:lpstr>
      <vt:lpstr>What will happen?</vt:lpstr>
      <vt:lpstr>Only applies to people who lack capacity…</vt:lpstr>
      <vt:lpstr>What is deprivation of liberty?</vt:lpstr>
      <vt:lpstr>PowerPoint Presentation</vt:lpstr>
      <vt:lpstr>Deprivation of liberty and restraint</vt:lpstr>
      <vt:lpstr> What is staying the same? The vital purpose </vt:lpstr>
      <vt:lpstr>What’s NEW (1)</vt:lpstr>
      <vt:lpstr>What’s New (2)</vt:lpstr>
      <vt:lpstr>What’s New (3)</vt:lpstr>
      <vt:lpstr>3 assessments for LPS</vt:lpstr>
      <vt:lpstr>What will it mean for different providers?</vt:lpstr>
      <vt:lpstr>Practical implications for SL etc.</vt:lpstr>
      <vt:lpstr>Who will run LPS?</vt:lpstr>
      <vt:lpstr>Responsible body for community social care</vt:lpstr>
      <vt:lpstr>When will LPS start?</vt:lpstr>
      <vt:lpstr>Government time-line for LPS</vt:lpstr>
      <vt:lpstr>Government Training Triangle</vt:lpstr>
      <vt:lpstr>Public consultation on MCA code and LPS (closes 14 July)</vt:lpstr>
      <vt:lpstr>How do LPS protect the person’s rights?</vt:lpstr>
      <vt:lpstr>Start getting ready (1)</vt:lpstr>
      <vt:lpstr>Start getting ready (2)</vt:lpstr>
      <vt:lpstr>Start getting ready (3)  Use these RESOURCES</vt:lpstr>
      <vt:lpstr>LPS are part of the MCA which is part of human rights</vt:lpstr>
      <vt:lpstr>Don’t panic!</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Liberty Protection Safeguards</dc:title>
  <dc:creator>Rachel Griffiths</dc:creator>
  <cp:lastModifiedBy>Rachel Griffiths</cp:lastModifiedBy>
  <cp:revision>10</cp:revision>
  <dcterms:created xsi:type="dcterms:W3CDTF">2022-04-11T09:55:19Z</dcterms:created>
  <dcterms:modified xsi:type="dcterms:W3CDTF">2022-06-21T11:05:37Z</dcterms:modified>
</cp:coreProperties>
</file>