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4"/>
  </p:notesMasterIdLst>
  <p:sldIdLst>
    <p:sldId id="256" r:id="rId5"/>
    <p:sldId id="274" r:id="rId6"/>
    <p:sldId id="286" r:id="rId7"/>
    <p:sldId id="285" r:id="rId8"/>
    <p:sldId id="288" r:id="rId9"/>
    <p:sldId id="280" r:id="rId10"/>
    <p:sldId id="282" r:id="rId11"/>
    <p:sldId id="2145706372" r:id="rId12"/>
    <p:sldId id="29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2C9151-A6F8-40AC-BEFF-ECEAF4364DD2}" v="6" dt="2022-05-09T12:30:00.4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5226" autoAdjust="0"/>
  </p:normalViewPr>
  <p:slideViewPr>
    <p:cSldViewPr snapToGrid="0">
      <p:cViewPr>
        <p:scale>
          <a:sx n="86" d="100"/>
          <a:sy n="86" d="100"/>
        </p:scale>
        <p:origin x="562" y="58"/>
      </p:cViewPr>
      <p:guideLst/>
    </p:cSldViewPr>
  </p:slideViewPr>
  <p:notesTextViewPr>
    <p:cViewPr>
      <p:scale>
        <a:sx n="1" d="1"/>
        <a:sy n="1" d="1"/>
      </p:scale>
      <p:origin x="0" y="0"/>
    </p:cViewPr>
  </p:notesTextViewPr>
  <p:notesViewPr>
    <p:cSldViewPr snapToGrid="0">
      <p:cViewPr>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A82641-DB54-4CBE-A6E4-0D21D495960D}" type="datetimeFigureOut">
              <a:rPr lang="en-GB" smtClean="0"/>
              <a:t>06/05/2022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838A1-1EC5-4096-8669-76A6E4577B16}" type="slidenum">
              <a:rPr lang="en-GB" smtClean="0"/>
              <a:t>‹#›</a:t>
            </a:fld>
            <a:endParaRPr lang="en-GB"/>
          </a:p>
        </p:txBody>
      </p:sp>
    </p:spTree>
    <p:extLst>
      <p:ext uri="{BB962C8B-B14F-4D97-AF65-F5344CB8AC3E}">
        <p14:creationId xmlns:p14="http://schemas.microsoft.com/office/powerpoint/2010/main" val="1916355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baseline="0">
                <a:solidFill>
                  <a:schemeClr val="accent6"/>
                </a:solidFill>
              </a:rPr>
              <a:t>Introduction:</a:t>
            </a:r>
          </a:p>
          <a:p>
            <a:pPr marL="171450" indent="-171450">
              <a:buFont typeface="Arial" panose="020B0604020202020204" pitchFamily="34" charset="0"/>
              <a:buChar char="•"/>
            </a:pPr>
            <a:r>
              <a:rPr lang="en-GB" b="0" baseline="0">
                <a:solidFill>
                  <a:schemeClr val="accent6"/>
                </a:solidFill>
              </a:rPr>
              <a:t>This presentation provides further detail on the integrated care partnership, its role in the system, and the integrated care strategy.</a:t>
            </a:r>
            <a:r>
              <a:rPr lang="en-GB">
                <a:solidFill>
                  <a:schemeClr val="accent6"/>
                </a:solidFill>
              </a:rPr>
              <a:t> </a:t>
            </a:r>
            <a:endParaRPr lang="en-GB" b="0" baseline="0">
              <a:solidFill>
                <a:schemeClr val="accent6"/>
              </a:solidFill>
              <a:cs typeface="Calibri"/>
            </a:endParaRPr>
          </a:p>
          <a:p>
            <a:pPr marL="171450" indent="-171450">
              <a:buFont typeface="Arial" panose="020B0604020202020204" pitchFamily="34" charset="0"/>
              <a:buChar char="•"/>
            </a:pPr>
            <a:r>
              <a:rPr lang="en-GB" b="0" baseline="0">
                <a:solidFill>
                  <a:schemeClr val="accent6"/>
                </a:solidFill>
              </a:rPr>
              <a:t>It has been produced by DHSC working closely with the Local Government Association, NHS England, and NHS Confederation</a:t>
            </a:r>
          </a:p>
          <a:p>
            <a:pPr marL="171450" indent="-171450">
              <a:buFont typeface="Arial" panose="020B0604020202020204" pitchFamily="34" charset="0"/>
              <a:buChar char="•"/>
            </a:pPr>
            <a:endParaRPr lang="en-GB" b="0" baseline="0">
              <a:solidFill>
                <a:schemeClr val="accent6"/>
              </a:solidFill>
            </a:endParaRPr>
          </a:p>
          <a:p>
            <a:pPr marL="0" indent="0">
              <a:buFont typeface="Arial" panose="020B0604020202020204" pitchFamily="34" charset="0"/>
              <a:buNone/>
            </a:pPr>
            <a:r>
              <a:rPr lang="en-GB" b="0" baseline="0">
                <a:solidFill>
                  <a:schemeClr val="accent6"/>
                </a:solidFill>
              </a:rPr>
              <a:t>Notes on speaking notes</a:t>
            </a:r>
            <a:endParaRPr lang="en-GB" b="0" baseline="0">
              <a:solidFill>
                <a:schemeClr val="accent6"/>
              </a:solidFill>
              <a:cs typeface="Calibri"/>
            </a:endParaRPr>
          </a:p>
          <a:p>
            <a:pPr marL="171450" indent="-171450">
              <a:buFont typeface="Arial" panose="020B0604020202020204" pitchFamily="34" charset="0"/>
              <a:buChar char="•"/>
            </a:pPr>
            <a:r>
              <a:rPr lang="en-GB" b="0" baseline="0">
                <a:solidFill>
                  <a:schemeClr val="accent6"/>
                </a:solidFill>
              </a:rPr>
              <a:t>The format of ‘purpose’ and ‘key points’ is used throughout</a:t>
            </a:r>
            <a:endParaRPr lang="en-GB" b="0" baseline="0">
              <a:solidFill>
                <a:schemeClr val="accent6"/>
              </a:solidFill>
              <a:cs typeface="Calibri"/>
            </a:endParaRPr>
          </a:p>
          <a:p>
            <a:pPr marL="171450" indent="-171450">
              <a:buFont typeface="Arial" panose="020B0604020202020204" pitchFamily="34" charset="0"/>
              <a:buChar char="•"/>
            </a:pPr>
            <a:r>
              <a:rPr lang="en-GB" b="0" baseline="0">
                <a:solidFill>
                  <a:schemeClr val="accent6"/>
                </a:solidFill>
              </a:rPr>
              <a:t>These are intended as a guide to what you present, they are not complete nor should they be viewed as a limit of what can be said on each slide. </a:t>
            </a:r>
          </a:p>
        </p:txBody>
      </p:sp>
      <p:sp>
        <p:nvSpPr>
          <p:cNvPr id="4" name="Slide Number Placeholder 3"/>
          <p:cNvSpPr>
            <a:spLocks noGrp="1"/>
          </p:cNvSpPr>
          <p:nvPr>
            <p:ph type="sldNum" sz="quarter" idx="5"/>
          </p:nvPr>
        </p:nvSpPr>
        <p:spPr/>
        <p:txBody>
          <a:bodyPr/>
          <a:lstStyle/>
          <a:p>
            <a:fld id="{F31DE856-7F6F-4D3A-A356-5EF74C3E797F}" type="slidenum">
              <a:rPr lang="en-GB" smtClean="0"/>
              <a:t>1</a:t>
            </a:fld>
            <a:endParaRPr lang="en-GB"/>
          </a:p>
        </p:txBody>
      </p:sp>
    </p:spTree>
    <p:extLst>
      <p:ext uri="{BB962C8B-B14F-4D97-AF65-F5344CB8AC3E}">
        <p14:creationId xmlns:p14="http://schemas.microsoft.com/office/powerpoint/2010/main" val="242855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Purpose: </a:t>
            </a:r>
            <a:r>
              <a:rPr lang="en-GB" b="0"/>
              <a:t>Integrated Care Systems and the expectations of Integrated Care Partnerships</a:t>
            </a:r>
          </a:p>
          <a:p>
            <a:r>
              <a:rPr lang="en-GB" b="1"/>
              <a:t>Key points – </a:t>
            </a:r>
            <a:endParaRPr lang="en-GB" b="1">
              <a:ea typeface="Calibri"/>
              <a:cs typeface="Calibri"/>
            </a:endParaRPr>
          </a:p>
          <a:p>
            <a:pPr marL="171450" indent="-171450">
              <a:buFont typeface="Arial" panose="020B0604020202020204" pitchFamily="34" charset="0"/>
              <a:buChar char="•"/>
            </a:pPr>
            <a:r>
              <a:rPr lang="en-GB" b="0"/>
              <a:t>Integrated Care Systems, supported by the changes in the </a:t>
            </a:r>
            <a:r>
              <a:rPr lang="en-GB"/>
              <a:t>Act</a:t>
            </a:r>
            <a:r>
              <a:rPr lang="en-GB" b="0"/>
              <a:t>, are an opportunity for significant improvements in health and care including: better health, wellbeing, and quality of care; care that is centred on the person; and local systems working together to provide what is needed for their area.</a:t>
            </a:r>
            <a:r>
              <a:rPr lang="en-GB"/>
              <a:t> </a:t>
            </a:r>
            <a:endParaRPr lang="en-GB" b="0"/>
          </a:p>
          <a:p>
            <a:pPr marL="171450" indent="-171450">
              <a:buFont typeface="Arial" panose="020B0604020202020204" pitchFamily="34" charset="0"/>
              <a:buChar char="•"/>
            </a:pPr>
            <a:r>
              <a:rPr lang="en-GB" b="0"/>
              <a:t>To enable this, we expect Integrated Care Partnerships to:</a:t>
            </a:r>
            <a:endParaRPr lang="en-GB" b="0">
              <a:ea typeface="Calibri"/>
              <a:cs typeface="Calibri"/>
            </a:endParaRPr>
          </a:p>
          <a:p>
            <a:pPr marL="628650" lvl="1" indent="-171450">
              <a:buFont typeface="Arial" panose="020B0604020202020204" pitchFamily="34" charset="0"/>
              <a:buChar char="•"/>
            </a:pPr>
            <a:r>
              <a:rPr lang="en-GB" b="0"/>
              <a:t>Be a core part of ICSs,</a:t>
            </a:r>
            <a:endParaRPr lang="en-GB" b="0">
              <a:ea typeface="Calibri"/>
              <a:cs typeface="Calibri"/>
            </a:endParaRPr>
          </a:p>
          <a:p>
            <a:pPr marL="628650" lvl="1" indent="-171450">
              <a:buFont typeface="Arial" panose="020B0604020202020204" pitchFamily="34" charset="0"/>
              <a:buChar char="•"/>
            </a:pPr>
            <a:r>
              <a:rPr lang="en-GB" b="0"/>
              <a:t>Be rooted in the needs of people, communities, and places</a:t>
            </a:r>
            <a:endParaRPr lang="en-GB" b="0">
              <a:ea typeface="Calibri"/>
              <a:cs typeface="Calibri"/>
            </a:endParaRPr>
          </a:p>
          <a:p>
            <a:pPr marL="628650" lvl="1" indent="-171450">
              <a:buFont typeface="Arial" panose="020B0604020202020204" pitchFamily="34" charset="0"/>
              <a:buChar char="•"/>
            </a:pPr>
            <a:r>
              <a:rPr lang="en-GB" b="0"/>
              <a:t>create a space to develop and oversee population health strategies to improve health outcomes and experiences.</a:t>
            </a:r>
            <a:endParaRPr lang="en-GB" b="0">
              <a:ea typeface="Calibri"/>
              <a:cs typeface="Calibri"/>
            </a:endParaRPr>
          </a:p>
          <a:p>
            <a:pPr marL="628650" lvl="1" indent="-171450">
              <a:buFont typeface="Arial" panose="020B0604020202020204" pitchFamily="34" charset="0"/>
              <a:buChar char="•"/>
            </a:pPr>
            <a:r>
              <a:rPr lang="en-GB" b="0"/>
              <a:t>support integrated approaches and subsidiarity, that means to decisions are made as close to the people they affect as possible</a:t>
            </a:r>
            <a:r>
              <a:rPr lang="en-GB"/>
              <a:t> </a:t>
            </a:r>
            <a:endParaRPr lang="en-GB" b="0">
              <a:ea typeface="Calibri"/>
              <a:cs typeface="Calibri"/>
            </a:endParaRPr>
          </a:p>
          <a:p>
            <a:pPr marL="628650" lvl="1" indent="-171450">
              <a:buFont typeface="Arial" panose="020B0604020202020204" pitchFamily="34" charset="0"/>
              <a:buChar char="•"/>
            </a:pPr>
            <a:r>
              <a:rPr lang="en-GB" b="0"/>
              <a:t>and take an open and inclusive approach to strategy development and leadership</a:t>
            </a:r>
            <a:endParaRPr lang="en-GB" b="1"/>
          </a:p>
        </p:txBody>
      </p:sp>
      <p:sp>
        <p:nvSpPr>
          <p:cNvPr id="4" name="Slide Number Placeholder 3"/>
          <p:cNvSpPr>
            <a:spLocks noGrp="1"/>
          </p:cNvSpPr>
          <p:nvPr>
            <p:ph type="sldNum" sz="quarter" idx="5"/>
          </p:nvPr>
        </p:nvSpPr>
        <p:spPr/>
        <p:txBody>
          <a:bodyPr/>
          <a:lstStyle/>
          <a:p>
            <a:fld id="{F31DE856-7F6F-4D3A-A356-5EF74C3E797F}" type="slidenum">
              <a:rPr lang="en-GB" smtClean="0"/>
              <a:t>2</a:t>
            </a:fld>
            <a:endParaRPr lang="en-GB"/>
          </a:p>
        </p:txBody>
      </p:sp>
    </p:spTree>
    <p:extLst>
      <p:ext uri="{BB962C8B-B14F-4D97-AF65-F5344CB8AC3E}">
        <p14:creationId xmlns:p14="http://schemas.microsoft.com/office/powerpoint/2010/main" val="3885719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Purpose: </a:t>
            </a:r>
            <a:r>
              <a:rPr lang="en-GB" b="0"/>
              <a:t>The structures at system level.</a:t>
            </a:r>
          </a:p>
          <a:p>
            <a:r>
              <a:rPr lang="en-GB" b="1"/>
              <a:t>Key points: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0B0C0C"/>
                </a:solidFill>
                <a:effectLst/>
                <a:latin typeface="Arial" panose="020B0604020202020204" pitchFamily="34" charset="0"/>
                <a:ea typeface="Times New Roman" panose="02020603050405020304" pitchFamily="18" charset="0"/>
              </a:rPr>
              <a:t>Existing Integrated Care Systems grew out of sustainability and transformation partnerships (STPs).</a:t>
            </a:r>
            <a:r>
              <a:rPr lang="en-GB" sz="1200" b="1">
                <a:solidFill>
                  <a:srgbClr val="0B0C0C"/>
                </a:solidFill>
                <a:effectLst/>
                <a:latin typeface="Arial" panose="020B0604020202020204" pitchFamily="34" charset="0"/>
                <a:ea typeface="Times New Roman" panose="02020603050405020304" pitchFamily="18" charset="0"/>
              </a:rPr>
              <a:t> </a:t>
            </a:r>
            <a:r>
              <a:rPr lang="en-GB" sz="1200">
                <a:solidFill>
                  <a:srgbClr val="0B0C0C"/>
                </a:solidFill>
                <a:effectLst/>
                <a:latin typeface="Arial" panose="020B0604020202020204" pitchFamily="34" charset="0"/>
                <a:ea typeface="Times New Roman" panose="02020603050405020304" pitchFamily="18" charset="0"/>
              </a:rPr>
              <a:t>The Bill provides statutory framework for ICSs by establishing Integrated Care Boards and Integrated Care Partnerships.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0B0C0C"/>
                </a:solidFill>
                <a:effectLst/>
                <a:latin typeface="Arial" panose="020B0604020202020204" pitchFamily="34" charset="0"/>
                <a:ea typeface="Times New Roman" panose="02020603050405020304" pitchFamily="18" charset="0"/>
              </a:rPr>
              <a:t>The Integrated Care Board is the successor body to Clinical Commissioning Groups, and it is responsible for commissioning NHS services. It produces a 5-year joint forward plan with its partner Trusts and Foundation Trusts, which will be discussed later. Its membership includes a chair and chief executive, non-executive directors, members nominated from primary medical care, Trusts and Foundation Trusts, and local authorities, and extra members as appointed by the local area.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0B0C0C"/>
                </a:solidFill>
                <a:effectLst/>
                <a:latin typeface="Arial" panose="020B0604020202020204" pitchFamily="34" charset="0"/>
                <a:ea typeface="Times New Roman" panose="02020603050405020304" pitchFamily="18" charset="0"/>
              </a:rPr>
              <a:t>The Integrated Care Partnership is a statutory committee that must be established by the Integrated Care Board and upper tier local authorities in the area. It produces an integrated care strategy to meet the health, public health, and social care needs of the system. It does not commission services. Its membership must include representatives of the ICB and local authorities and it can appoint other members as it feels appropriate (examples of these are on the slide).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0B0C0C"/>
                </a:solidFill>
                <a:effectLst/>
                <a:latin typeface="Arial" panose="020B0604020202020204" pitchFamily="34" charset="0"/>
                <a:ea typeface="Times New Roman" panose="02020603050405020304" pitchFamily="18" charset="0"/>
              </a:rPr>
              <a:t>This slide shows the ‘system-level’, importantly we expect systems to support subsidiarity in decision-making.</a:t>
            </a:r>
            <a:endParaRPr lang="en-GB" sz="1200">
              <a:effectLst/>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en-GB" sz="1800">
              <a:effectLst/>
              <a:latin typeface="Times New Roman" panose="02020603050405020304" pitchFamily="18" charset="0"/>
              <a:ea typeface="Times New Roman" panose="02020603050405020304" pitchFamily="18" charset="0"/>
            </a:endParaRPr>
          </a:p>
          <a:p>
            <a:pPr>
              <a:lnSpc>
                <a:spcPct val="150000"/>
              </a:lnSpc>
              <a:spcAft>
                <a:spcPts val="800"/>
              </a:spcAft>
            </a:pPr>
            <a:r>
              <a:rPr lang="en-GB" sz="1800">
                <a:effectLst/>
                <a:latin typeface="Arial" panose="020B0604020202020204" pitchFamily="34" charset="0"/>
                <a:ea typeface="Calibri" panose="020F0502020204030204" pitchFamily="34" charset="0"/>
                <a:cs typeface="Times New Roman" panose="02020603050405020304" pitchFamily="18" charset="0"/>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4" name="Slide Number Placeholder 3"/>
          <p:cNvSpPr>
            <a:spLocks noGrp="1"/>
          </p:cNvSpPr>
          <p:nvPr>
            <p:ph type="sldNum" sz="quarter" idx="5"/>
          </p:nvPr>
        </p:nvSpPr>
        <p:spPr/>
        <p:txBody>
          <a:bodyPr/>
          <a:lstStyle/>
          <a:p>
            <a:fld id="{F31DE856-7F6F-4D3A-A356-5EF74C3E797F}" type="slidenum">
              <a:rPr lang="en-GB" smtClean="0"/>
              <a:t>3</a:t>
            </a:fld>
            <a:endParaRPr lang="en-GB"/>
          </a:p>
        </p:txBody>
      </p:sp>
    </p:spTree>
    <p:extLst>
      <p:ext uri="{BB962C8B-B14F-4D97-AF65-F5344CB8AC3E}">
        <p14:creationId xmlns:p14="http://schemas.microsoft.com/office/powerpoint/2010/main" val="1200078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Purpose: </a:t>
            </a:r>
            <a:r>
              <a:rPr lang="en-GB"/>
              <a:t>a diagram of the strategy and plans in the system.</a:t>
            </a:r>
          </a:p>
          <a:p>
            <a:r>
              <a:rPr lang="en-GB" sz="1800" b="1">
                <a:effectLst/>
                <a:latin typeface="Calibri"/>
                <a:ea typeface="Calibri" panose="020F0502020204030204" pitchFamily="34" charset="0"/>
                <a:cs typeface="Calibri"/>
              </a:rPr>
              <a:t>Key points:</a:t>
            </a:r>
          </a:p>
          <a:p>
            <a:pPr marL="285750" indent="-285750">
              <a:buFont typeface="Arial" panose="020B0604020202020204" pitchFamily="34" charset="0"/>
              <a:buChar char="•"/>
            </a:pPr>
            <a:r>
              <a:rPr lang="en-GB" sz="1800">
                <a:effectLst/>
                <a:latin typeface="Calibri"/>
                <a:ea typeface="Calibri" panose="020F0502020204030204" pitchFamily="34" charset="0"/>
                <a:cs typeface="Calibri"/>
              </a:rPr>
              <a:t>This is a diagram of the strategies and plans in the system, not the bodies. It is worth noting that 2022/23 is a transition year and we expect that systems will refresh these plans and strategies as they develop.</a:t>
            </a:r>
          </a:p>
          <a:p>
            <a:pPr marL="285750" indent="-285750">
              <a:buFont typeface="Arial" panose="020B0604020202020204" pitchFamily="34" charset="0"/>
              <a:buChar char="•"/>
            </a:pPr>
            <a:r>
              <a:rPr lang="en-GB" sz="1800">
                <a:effectLst/>
                <a:latin typeface="Calibri"/>
                <a:ea typeface="Calibri" panose="020F0502020204030204" pitchFamily="34" charset="0"/>
                <a:cs typeface="Calibri"/>
              </a:rPr>
              <a:t>Starting at place-level, on the top left is the joint strategic needs assessments which are the core assessment of needs for the system, everything builds on these. They are produced by Health and Wellbeing Boards. At the bottom left: the joint local health and wellbeing strategy, also produced by the HWB, is on how the needs from the strategic needs assessments can be met. These were already in part of the system, and the provisions in the Health and Care Act build on these at system level.</a:t>
            </a:r>
          </a:p>
          <a:p>
            <a:pPr marL="285750" indent="-285750">
              <a:buFont typeface="Arial" panose="020B0604020202020204" pitchFamily="34" charset="0"/>
              <a:buChar char="•"/>
            </a:pPr>
            <a:r>
              <a:rPr lang="en-GB" sz="1800">
                <a:effectLst/>
                <a:latin typeface="Calibri"/>
                <a:ea typeface="Calibri" panose="020F0502020204030204" pitchFamily="34" charset="0"/>
                <a:cs typeface="Calibri"/>
              </a:rPr>
              <a:t>On the right, at system-level, at the top is the integrated care strategy which is produced by the integrated care partnership this relates to how the needs from the joint strategic needs assessments can be met at system level. This strategy should set the direction at system-level and it feeds back to Health and Wellbeing Boards for them to consider if they need to revise their local </a:t>
            </a:r>
            <a:r>
              <a:rPr lang="en-GB" sz="1800" err="1">
                <a:effectLst/>
                <a:latin typeface="Calibri"/>
                <a:ea typeface="Calibri" panose="020F0502020204030204" pitchFamily="34" charset="0"/>
                <a:cs typeface="Calibri"/>
              </a:rPr>
              <a:t>strategie</a:t>
            </a:r>
            <a:r>
              <a:rPr lang="en-GB" sz="1800">
                <a:effectLst/>
                <a:latin typeface="Calibri"/>
                <a:ea typeface="Calibri" panose="020F0502020204030204" pitchFamily="34" charset="0"/>
                <a:cs typeface="Calibri"/>
              </a:rPr>
              <a:t>. On the bottom right, the 5-year joint forward plan is developed by the ICB and its Partner Trusts and Foundation Trusts. The ICB, in all its functions including developing this plan, must have regard to the integrated care strategy. In addition, the 5-year joint forward plan must include the steps to implement the joint local health and wellbeing strategies. </a:t>
            </a:r>
          </a:p>
        </p:txBody>
      </p:sp>
      <p:sp>
        <p:nvSpPr>
          <p:cNvPr id="4" name="Slide Number Placeholder 3"/>
          <p:cNvSpPr>
            <a:spLocks noGrp="1"/>
          </p:cNvSpPr>
          <p:nvPr>
            <p:ph type="sldNum" sz="quarter" idx="5"/>
          </p:nvPr>
        </p:nvSpPr>
        <p:spPr/>
        <p:txBody>
          <a:bodyPr/>
          <a:lstStyle/>
          <a:p>
            <a:fld id="{F31DE856-7F6F-4D3A-A356-5EF74C3E797F}" type="slidenum">
              <a:rPr lang="en-GB" smtClean="0"/>
              <a:t>4</a:t>
            </a:fld>
            <a:endParaRPr lang="en-GB"/>
          </a:p>
        </p:txBody>
      </p:sp>
    </p:spTree>
    <p:extLst>
      <p:ext uri="{BB962C8B-B14F-4D97-AF65-F5344CB8AC3E}">
        <p14:creationId xmlns:p14="http://schemas.microsoft.com/office/powerpoint/2010/main" val="664904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Purpose: </a:t>
            </a:r>
            <a:r>
              <a:rPr lang="en-GB" dirty="0"/>
              <a:t>Detail on the Integrated Care Strategy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Key points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On the left are the legislative requirements of the strategy. These include: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Addressing how the ‘assessed needs’ from the Health and Wellbeing Boards’ joint strategic needs assessments can be met.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Involving Healthwatch and people who live and work in the area.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Having regard to the NHS mandate and guidance from the Secretary of State (discussed on the next slide)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strategy must also considering how the needs could be met through joint working using section 75 of the NHS Act 2006, and may comment on integration with ‘health-related services’ which are services that effect health but are not health or social care services, e.g. housing.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On the right are a number of ways Partnerships may go further, and we expect effective </a:t>
            </a:r>
            <a:r>
              <a:rPr lang="en-GB" dirty="0" err="1"/>
              <a:t>stategies</a:t>
            </a:r>
            <a:r>
              <a:rPr lang="en-GB" dirty="0"/>
              <a:t> will need to go beyond the legislative minimum, including considering other local strategies, involving wider groups, and looking at further sources of data and insight.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Indeed, we expect local areas and systems to begin to agree shared outcomes </a:t>
            </a:r>
            <a:r>
              <a:rPr lang="en-GB" b="0" i="0" dirty="0">
                <a:solidFill>
                  <a:srgbClr val="0B0C0C"/>
                </a:solidFill>
                <a:effectLst/>
                <a:latin typeface="GDS Transport"/>
              </a:rPr>
              <a:t>at a local level, focused on individual and population health and wellbeing. DHSC will work with stakeholders on developing a shared outcomes framework that we will implement from April 2023. </a:t>
            </a:r>
            <a:endParaRPr lang="en-GB" dirty="0"/>
          </a:p>
        </p:txBody>
      </p:sp>
      <p:sp>
        <p:nvSpPr>
          <p:cNvPr id="4" name="Slide Number Placeholder 3"/>
          <p:cNvSpPr>
            <a:spLocks noGrp="1"/>
          </p:cNvSpPr>
          <p:nvPr>
            <p:ph type="sldNum" sz="quarter" idx="5"/>
          </p:nvPr>
        </p:nvSpPr>
        <p:spPr/>
        <p:txBody>
          <a:bodyPr/>
          <a:lstStyle/>
          <a:p>
            <a:fld id="{F31DE856-7F6F-4D3A-A356-5EF74C3E797F}" type="slidenum">
              <a:rPr lang="en-GB" smtClean="0"/>
              <a:t>5</a:t>
            </a:fld>
            <a:endParaRPr lang="en-GB"/>
          </a:p>
        </p:txBody>
      </p:sp>
    </p:spTree>
    <p:extLst>
      <p:ext uri="{BB962C8B-B14F-4D97-AF65-F5344CB8AC3E}">
        <p14:creationId xmlns:p14="http://schemas.microsoft.com/office/powerpoint/2010/main" val="969154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Purpose: the intention and scope of the integrated care strategy guidance</a:t>
            </a:r>
          </a:p>
          <a:p>
            <a:r>
              <a:rPr lang="en-GB"/>
              <a:t>Key points</a:t>
            </a:r>
          </a:p>
          <a:p>
            <a:pPr marL="171450" indent="-171450">
              <a:buFont typeface="Arial" panose="020B0604020202020204" pitchFamily="34" charset="0"/>
              <a:buChar char="•"/>
            </a:pPr>
            <a:r>
              <a:rPr lang="en-GB"/>
              <a:t>Secretary of State guidance sits alongside the NHS mandate as something integrated care partnerships must have regard to when producing their strategies. </a:t>
            </a:r>
          </a:p>
          <a:p>
            <a:pPr marL="171450" indent="-171450">
              <a:buFont typeface="Arial" panose="020B0604020202020204" pitchFamily="34" charset="0"/>
              <a:buChar char="•"/>
            </a:pPr>
            <a:r>
              <a:rPr lang="en-GB"/>
              <a:t>The statutory guidance can clarify and detail existing duties but it cannot create new duties or relate to matters beyond the integrated care strategy (for example the membership or procedure of integrated care partnerships are largely not in scope). </a:t>
            </a:r>
          </a:p>
          <a:p>
            <a:pPr marL="171450" indent="-171450">
              <a:buFont typeface="Arial" panose="020B0604020202020204" pitchFamily="34" charset="0"/>
              <a:buChar char="•"/>
            </a:pPr>
            <a:r>
              <a:rPr lang="en-GB"/>
              <a:t>We are expecting to publish guidance in July 2022</a:t>
            </a:r>
          </a:p>
        </p:txBody>
      </p:sp>
      <p:sp>
        <p:nvSpPr>
          <p:cNvPr id="4" name="Slide Number Placeholder 3"/>
          <p:cNvSpPr>
            <a:spLocks noGrp="1"/>
          </p:cNvSpPr>
          <p:nvPr>
            <p:ph type="sldNum" sz="quarter" idx="5"/>
          </p:nvPr>
        </p:nvSpPr>
        <p:spPr/>
        <p:txBody>
          <a:bodyPr/>
          <a:lstStyle/>
          <a:p>
            <a:fld id="{F31DE856-7F6F-4D3A-A356-5EF74C3E797F}" type="slidenum">
              <a:rPr lang="en-GB" smtClean="0"/>
              <a:t>6</a:t>
            </a:fld>
            <a:endParaRPr lang="en-GB"/>
          </a:p>
        </p:txBody>
      </p:sp>
    </p:spTree>
    <p:extLst>
      <p:ext uri="{BB962C8B-B14F-4D97-AF65-F5344CB8AC3E}">
        <p14:creationId xmlns:p14="http://schemas.microsoft.com/office/powerpoint/2010/main" val="88441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285750">
              <a:lnSpc>
                <a:spcPct val="107000"/>
              </a:lnSpc>
              <a:buFont typeface="+mj-lt"/>
              <a:buAutoNum type="alphaLcPeriod"/>
            </a:pPr>
            <a:r>
              <a:rPr lang="en-GB" sz="1100" b="1" dirty="0">
                <a:effectLst/>
                <a:latin typeface="Calibri" panose="020F0502020204030204" pitchFamily="34" charset="0"/>
                <a:ea typeface="Calibri" panose="020F0502020204030204" pitchFamily="34" charset="0"/>
                <a:cs typeface="Times New Roman" panose="02020603050405020304" pitchFamily="18" charset="0"/>
              </a:rPr>
              <a:t>The role of public health expertise in the ICP.</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buFont typeface="+mj-lt"/>
              <a:buAutoNum type="romanL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 how do we make most effective use of public health expertise and leadership?</a:t>
            </a:r>
          </a:p>
          <a:p>
            <a:pPr marL="1143000" lvl="2" indent="-228600">
              <a:lnSpc>
                <a:spcPct val="107000"/>
              </a:lnSpc>
              <a:buFont typeface="+mj-lt"/>
              <a:buAutoNum type="romanL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What is the feedback from your networks on how this is being developed in systems currently?</a:t>
            </a:r>
          </a:p>
          <a:p>
            <a:pPr marL="1143000" lvl="2" indent="-228600">
              <a:lnSpc>
                <a:spcPct val="107000"/>
              </a:lnSpc>
              <a:buFont typeface="+mj-lt"/>
              <a:buAutoNum type="romanL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How can we (DHSC, NHSE, OHID, LGA) best support public health professionals in ICPs?</a:t>
            </a:r>
            <a:r>
              <a:rPr lang="en-GB" sz="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nSpc>
                <a:spcPct val="107000"/>
              </a:lnSpc>
              <a:spcAft>
                <a:spcPts val="800"/>
              </a:spcAft>
              <a:buFont typeface="+mj-lt"/>
              <a:buAutoNum type="romanL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How can public health be the responsibility of everyone on the ICP?</a:t>
            </a:r>
          </a:p>
          <a:p>
            <a:endParaRPr lang="en-GB" dirty="0"/>
          </a:p>
        </p:txBody>
      </p:sp>
      <p:sp>
        <p:nvSpPr>
          <p:cNvPr id="4" name="Slide Number Placeholder 3"/>
          <p:cNvSpPr>
            <a:spLocks noGrp="1"/>
          </p:cNvSpPr>
          <p:nvPr>
            <p:ph type="sldNum" sz="quarter" idx="5"/>
          </p:nvPr>
        </p:nvSpPr>
        <p:spPr/>
        <p:txBody>
          <a:bodyPr/>
          <a:lstStyle/>
          <a:p>
            <a:fld id="{B62838A1-1EC5-4096-8669-76A6E4577B16}" type="slidenum">
              <a:rPr lang="en-GB" smtClean="0"/>
              <a:t>9</a:t>
            </a:fld>
            <a:endParaRPr lang="en-GB"/>
          </a:p>
        </p:txBody>
      </p:sp>
    </p:spTree>
    <p:extLst>
      <p:ext uri="{BB962C8B-B14F-4D97-AF65-F5344CB8AC3E}">
        <p14:creationId xmlns:p14="http://schemas.microsoft.com/office/powerpoint/2010/main" val="2382027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a:t>Click to edit Presentation Heading style</a:t>
            </a:r>
            <a:endParaRPr lang="en-GB"/>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by/Sub-heading style</a:t>
            </a:r>
            <a:endParaRPr lang="en-GB"/>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Published DD Month YYYY</a:t>
            </a:r>
          </a:p>
        </p:txBody>
      </p:sp>
    </p:spTree>
    <p:extLst>
      <p:ext uri="{BB962C8B-B14F-4D97-AF65-F5344CB8AC3E}">
        <p14:creationId xmlns:p14="http://schemas.microsoft.com/office/powerpoint/2010/main" val="290709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3CCBF63-BE77-47F7-BC2C-2060A83C7E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9BD00B1E-7CC5-4A29-9FDA-CA9B202B5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A8D207-F256-473F-8ACD-7992ADD82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64E7-4D70-4211-A41C-CD2456D5D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B64C231D-00C0-4BA4-8EC1-A2C808CE32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A8E4A4-9320-483B-B798-ADCC1CC29F5B}"/>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1932509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3104CED-FCA3-43E9-B6F2-789E2D8FB3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2B846B65-0149-4100-B804-D2C789D96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6C89B-BCF7-4515-83E9-A3C71E9652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D143B3E4-DD4B-4F60-B675-7EE726FC7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05A4386-6EBC-49F7-B127-B0EBBFF212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02BCA2-9676-4B81-BB26-14FE059270C7}"/>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343800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8C2908A-0CFB-4A42-876D-A00D9532EE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75CF6847-70BD-4D90-B4D7-F865C7C9D9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C9E28C-4E16-4B39-B317-EACADEF607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AC158A1F-8F81-4146-95DA-CEF409E4CE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FB3909-B62E-4B51-9259-87A8A02A1010}"/>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3441160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2DCAB3-0E0A-4629-AB94-975F98601F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Vertical Title 1">
            <a:extLst>
              <a:ext uri="{FF2B5EF4-FFF2-40B4-BE49-F238E27FC236}">
                <a16:creationId xmlns:a16="http://schemas.microsoft.com/office/drawing/2014/main" id="{C3E0E009-FA67-4DB0-9941-4B016B5404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6841E8-6B80-423A-957E-5BF4233842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0EBF63B-FEF9-4C03-9300-380CF7AC07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3D3F4-F8DF-4316-93E5-D3A857F77CFE}"/>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3246574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D1DCB-8595-466D-91F9-A3A35B4C0BDA}"/>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D6172557-3AB6-4C0C-B165-4709B366FBCA}"/>
              </a:ext>
            </a:extLst>
          </p:cNvPr>
          <p:cNvSpPr>
            <a:spLocks noGrp="1"/>
          </p:cNvSpPr>
          <p:nvPr>
            <p:ph type="ftr" sz="quarter" idx="10"/>
          </p:nvPr>
        </p:nvSpPr>
        <p:spPr/>
        <p:txBody>
          <a:bodyPr/>
          <a:lstStyle/>
          <a:p>
            <a:endParaRPr lang="en-GB"/>
          </a:p>
        </p:txBody>
      </p:sp>
      <p:sp>
        <p:nvSpPr>
          <p:cNvPr id="4" name="Slide Number Placeholder 3">
            <a:extLst>
              <a:ext uri="{FF2B5EF4-FFF2-40B4-BE49-F238E27FC236}">
                <a16:creationId xmlns:a16="http://schemas.microsoft.com/office/drawing/2014/main" id="{E8328C0B-08E4-4375-BF6C-4AD2EA212295}"/>
              </a:ext>
            </a:extLst>
          </p:cNvPr>
          <p:cNvSpPr>
            <a:spLocks noGrp="1"/>
          </p:cNvSpPr>
          <p:nvPr>
            <p:ph type="sldNum" sz="quarter" idx="11"/>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3856645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itle page">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6B6993FF-005E-4D25-A3C3-E79278D0D407}"/>
              </a:ext>
            </a:extLst>
          </p:cNvPr>
          <p:cNvSpPr/>
          <p:nvPr/>
        </p:nvSpPr>
        <p:spPr>
          <a:xfrm flipV="1">
            <a:off x="522515" y="2004602"/>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pic>
        <p:nvPicPr>
          <p:cNvPr id="3" name="Picture 5">
            <a:extLst>
              <a:ext uri="{FF2B5EF4-FFF2-40B4-BE49-F238E27FC236}">
                <a16:creationId xmlns:a16="http://schemas.microsoft.com/office/drawing/2014/main" id="{B7D6D622-D4C9-4D81-8088-68670676C705}"/>
              </a:ext>
            </a:extLst>
          </p:cNvPr>
          <p:cNvPicPr>
            <a:picLocks noChangeAspect="1"/>
          </p:cNvPicPr>
          <p:nvPr/>
        </p:nvPicPr>
        <p:blipFill>
          <a:blip r:embed="rId2"/>
          <a:stretch>
            <a:fillRect/>
          </a:stretch>
        </p:blipFill>
        <p:spPr>
          <a:xfrm>
            <a:off x="522515" y="362504"/>
            <a:ext cx="1432873" cy="1197553"/>
          </a:xfrm>
          <a:prstGeom prst="rect">
            <a:avLst/>
          </a:prstGeom>
          <a:noFill/>
          <a:ln cap="flat">
            <a:noFill/>
          </a:ln>
        </p:spPr>
      </p:pic>
      <p:pic>
        <p:nvPicPr>
          <p:cNvPr id="7" name="Picture 6">
            <a:extLst>
              <a:ext uri="{FF2B5EF4-FFF2-40B4-BE49-F238E27FC236}">
                <a16:creationId xmlns:a16="http://schemas.microsoft.com/office/drawing/2014/main" id="{3815279F-6C9F-4A37-B0A4-D9C967D104D1}"/>
              </a:ext>
            </a:extLst>
          </p:cNvPr>
          <p:cNvPicPr>
            <a:picLocks noChangeAspect="1"/>
          </p:cNvPicPr>
          <p:nvPr/>
        </p:nvPicPr>
        <p:blipFill>
          <a:blip r:embed="rId3"/>
          <a:stretch>
            <a:fillRect/>
          </a:stretch>
        </p:blipFill>
        <p:spPr>
          <a:xfrm>
            <a:off x="7784154" y="1258064"/>
            <a:ext cx="495300" cy="247650"/>
          </a:xfrm>
          <a:prstGeom prst="rect">
            <a:avLst/>
          </a:prstGeom>
        </p:spPr>
      </p:pic>
      <p:sp>
        <p:nvSpPr>
          <p:cNvPr id="8" name="Footer Placeholder 1">
            <a:extLst>
              <a:ext uri="{FF2B5EF4-FFF2-40B4-BE49-F238E27FC236}">
                <a16:creationId xmlns:a16="http://schemas.microsoft.com/office/drawing/2014/main" id="{02463EA7-3DCD-46CC-BCD6-3E8540997FBE}"/>
              </a:ext>
            </a:extLst>
          </p:cNvPr>
          <p:cNvSpPr txBox="1">
            <a:spLocks noGrp="1"/>
          </p:cNvSpPr>
          <p:nvPr>
            <p:ph type="ftr" sz="quarter" idx="9"/>
          </p:nvPr>
        </p:nvSpPr>
        <p:spPr>
          <a:xfrm>
            <a:off x="5340096" y="6425108"/>
            <a:ext cx="5484918" cy="365129"/>
          </a:xfrm>
          <a:prstGeom prst="rect">
            <a:avLst/>
          </a:prstGeom>
        </p:spPr>
        <p:txBody>
          <a:bodyPr/>
          <a:lstStyle>
            <a:lvl1pPr algn="r">
              <a:defRPr/>
            </a:lvl1pPr>
          </a:lstStyle>
          <a:p>
            <a:endParaRPr lang="en-GB"/>
          </a:p>
        </p:txBody>
      </p:sp>
      <p:sp>
        <p:nvSpPr>
          <p:cNvPr id="9" name="Slide Number Placeholder 2">
            <a:extLst>
              <a:ext uri="{FF2B5EF4-FFF2-40B4-BE49-F238E27FC236}">
                <a16:creationId xmlns:a16="http://schemas.microsoft.com/office/drawing/2014/main" id="{459DB0EF-E50A-4A80-8617-483FDB819953}"/>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fld id="{2F8D7FF9-87DC-4FC8-8C49-9992C838C2FB}" type="slidenum">
              <a:rPr lang="en-GB" smtClean="0"/>
              <a:t>‹#›</a:t>
            </a:fld>
            <a:endParaRPr lang="en-GB"/>
          </a:p>
        </p:txBody>
      </p:sp>
    </p:spTree>
    <p:extLst>
      <p:ext uri="{BB962C8B-B14F-4D97-AF65-F5344CB8AC3E}">
        <p14:creationId xmlns:p14="http://schemas.microsoft.com/office/powerpoint/2010/main" val="768016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DHSC heading &amp; text">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842220B4-8533-4BB1-80BA-E1339D715FE9}"/>
              </a:ext>
            </a:extLst>
          </p:cNvPr>
          <p:cNvSpPr txBox="1">
            <a:spLocks noGrp="1"/>
          </p:cNvSpPr>
          <p:nvPr>
            <p:ph type="ftr" sz="quarter" idx="9"/>
          </p:nvPr>
        </p:nvSpPr>
        <p:spPr>
          <a:xfrm>
            <a:off x="5340096" y="6356351"/>
            <a:ext cx="5484918" cy="365129"/>
          </a:xfrm>
          <a:prstGeom prst="rect">
            <a:avLst/>
          </a:prstGeom>
        </p:spPr>
        <p:txBody>
          <a:bodyPr/>
          <a:lstStyle>
            <a:lvl1pPr algn="r">
              <a:defRPr/>
            </a:lvl1pPr>
          </a:lstStyle>
          <a:p>
            <a:endParaRPr lang="en-GB"/>
          </a:p>
        </p:txBody>
      </p:sp>
      <p:sp>
        <p:nvSpPr>
          <p:cNvPr id="3" name="Slide Number Placeholder 3">
            <a:extLst>
              <a:ext uri="{FF2B5EF4-FFF2-40B4-BE49-F238E27FC236}">
                <a16:creationId xmlns:a16="http://schemas.microsoft.com/office/drawing/2014/main" id="{0C1CB30E-51B9-4F8C-BC47-94116E7611F7}"/>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fld id="{21289F9F-B344-4582-B3E9-C2441C3A93CF}" type="slidenum">
              <a:rPr lang="en-GB" smtClean="0"/>
              <a:t>‹#›</a:t>
            </a:fld>
            <a:endParaRPr lang="en-GB"/>
          </a:p>
        </p:txBody>
      </p:sp>
      <p:sp>
        <p:nvSpPr>
          <p:cNvPr id="4" name="Text Placeholder 7">
            <a:extLst>
              <a:ext uri="{FF2B5EF4-FFF2-40B4-BE49-F238E27FC236}">
                <a16:creationId xmlns:a16="http://schemas.microsoft.com/office/drawing/2014/main" id="{22432A31-4881-4C3E-94BA-A83C78268331}"/>
              </a:ext>
            </a:extLst>
          </p:cNvPr>
          <p:cNvSpPr txBox="1">
            <a:spLocks noGrp="1"/>
          </p:cNvSpPr>
          <p:nvPr>
            <p:ph type="body" sz="quarter" idx="4294967295"/>
          </p:nvPr>
        </p:nvSpPr>
        <p:spPr>
          <a:xfrm>
            <a:off x="357905" y="1204840"/>
            <a:ext cx="11446166" cy="4652238"/>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1pPr>
            <a:lvl2pPr marR="0" lvl="1"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2pPr>
            <a:lvl3pPr marR="0" lvl="2"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3pPr>
            <a:lvl4pPr marR="0" lvl="3"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4pPr>
            <a:lvl5pPr marR="0" lvl="4"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9">
            <a:extLst>
              <a:ext uri="{FF2B5EF4-FFF2-40B4-BE49-F238E27FC236}">
                <a16:creationId xmlns:a16="http://schemas.microsoft.com/office/drawing/2014/main" id="{A3035BC4-0122-426B-903F-EB53B0734363}"/>
              </a:ext>
            </a:extLst>
          </p:cNvPr>
          <p:cNvSpPr txBox="1">
            <a:spLocks noGrp="1"/>
          </p:cNvSpPr>
          <p:nvPr>
            <p:ph type="body" sz="quarter" idx="4294967295"/>
          </p:nvPr>
        </p:nvSpPr>
        <p:spPr>
          <a:xfrm>
            <a:off x="357192" y="236857"/>
            <a:ext cx="11447465" cy="904871"/>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anose="020B0604020202020204" pitchFamily="34" charset="0"/>
                <a:cs typeface="Arial" panose="020B0604020202020204" pitchFamily="34" charset="0"/>
              </a:defRPr>
            </a:lvl1pPr>
          </a:lstStyle>
          <a:p>
            <a:pPr lvl="0"/>
            <a:r>
              <a:rPr lang="en-US"/>
              <a:t>Click to edit Master text styles</a:t>
            </a:r>
          </a:p>
        </p:txBody>
      </p:sp>
      <p:grpSp>
        <p:nvGrpSpPr>
          <p:cNvPr id="6" name="Group 7">
            <a:extLst>
              <a:ext uri="{FF2B5EF4-FFF2-40B4-BE49-F238E27FC236}">
                <a16:creationId xmlns:a16="http://schemas.microsoft.com/office/drawing/2014/main" id="{850A890B-1EF9-4A39-A8E9-98EC6C1E3FC6}"/>
              </a:ext>
            </a:extLst>
          </p:cNvPr>
          <p:cNvGrpSpPr/>
          <p:nvPr/>
        </p:nvGrpSpPr>
        <p:grpSpPr>
          <a:xfrm>
            <a:off x="0" y="6186162"/>
            <a:ext cx="12191996" cy="671837"/>
            <a:chOff x="0" y="6186162"/>
            <a:chExt cx="12191996" cy="671837"/>
          </a:xfrm>
        </p:grpSpPr>
        <p:pic>
          <p:nvPicPr>
            <p:cNvPr id="7" name="Picture 8">
              <a:extLst>
                <a:ext uri="{FF2B5EF4-FFF2-40B4-BE49-F238E27FC236}">
                  <a16:creationId xmlns:a16="http://schemas.microsoft.com/office/drawing/2014/main" id="{EE9C6A64-468C-4C85-A1FD-A80B259BB940}"/>
                </a:ext>
              </a:extLst>
            </p:cNvPr>
            <p:cNvPicPr>
              <a:picLocks noChangeAspect="1"/>
            </p:cNvPicPr>
            <p:nvPr/>
          </p:nvPicPr>
          <p:blipFill>
            <a:blip r:embed="rId2"/>
            <a:srcRect l="957" b="50000"/>
            <a:stretch>
              <a:fillRect/>
            </a:stretch>
          </p:blipFill>
          <p:spPr>
            <a:xfrm>
              <a:off x="0" y="6186162"/>
              <a:ext cx="12191996" cy="671837"/>
            </a:xfrm>
            <a:prstGeom prst="rect">
              <a:avLst/>
            </a:prstGeom>
            <a:noFill/>
            <a:ln cap="flat">
              <a:noFill/>
            </a:ln>
          </p:spPr>
        </p:pic>
        <p:pic>
          <p:nvPicPr>
            <p:cNvPr id="8" name="Picture 9">
              <a:extLst>
                <a:ext uri="{FF2B5EF4-FFF2-40B4-BE49-F238E27FC236}">
                  <a16:creationId xmlns:a16="http://schemas.microsoft.com/office/drawing/2014/main" id="{DAD9B60E-63FB-4273-B7F3-D28AE80994CC}"/>
                </a:ext>
              </a:extLst>
            </p:cNvPr>
            <p:cNvPicPr>
              <a:picLocks noChangeAspect="1"/>
            </p:cNvPicPr>
            <p:nvPr/>
          </p:nvPicPr>
          <p:blipFill>
            <a:blip r:embed="rId3"/>
            <a:stretch>
              <a:fillRect/>
            </a:stretch>
          </p:blipFill>
          <p:spPr>
            <a:xfrm>
              <a:off x="471053" y="6366784"/>
              <a:ext cx="4084323" cy="332658"/>
            </a:xfrm>
            <a:prstGeom prst="rect">
              <a:avLst/>
            </a:prstGeom>
            <a:noFill/>
            <a:ln cap="flat">
              <a:noFill/>
            </a:ln>
          </p:spPr>
        </p:pic>
      </p:grpSp>
    </p:spTree>
    <p:extLst>
      <p:ext uri="{BB962C8B-B14F-4D97-AF65-F5344CB8AC3E}">
        <p14:creationId xmlns:p14="http://schemas.microsoft.com/office/powerpoint/2010/main" val="26723674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Section break">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D1DBAAA7-F4B9-4A4A-81BF-531A8E1BCFED}"/>
              </a:ext>
            </a:extLst>
          </p:cNvPr>
          <p:cNvSpPr/>
          <p:nvPr/>
        </p:nvSpPr>
        <p:spPr>
          <a:xfrm flipV="1">
            <a:off x="593271" y="538837"/>
            <a:ext cx="11005453" cy="5780315"/>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sp>
        <p:nvSpPr>
          <p:cNvPr id="3" name="Text Placeholder 8">
            <a:extLst>
              <a:ext uri="{FF2B5EF4-FFF2-40B4-BE49-F238E27FC236}">
                <a16:creationId xmlns:a16="http://schemas.microsoft.com/office/drawing/2014/main" id="{DB72D255-2FF2-4FD6-BF47-836081E54165}"/>
              </a:ext>
            </a:extLst>
          </p:cNvPr>
          <p:cNvSpPr txBox="1">
            <a:spLocks noGrp="1"/>
          </p:cNvSpPr>
          <p:nvPr>
            <p:ph type="body" sz="quarter" idx="4294967295"/>
          </p:nvPr>
        </p:nvSpPr>
        <p:spPr>
          <a:xfrm>
            <a:off x="1038474" y="2869816"/>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itchFamily="34"/>
                <a:cs typeface="Arial" pitchFamily="34"/>
              </a:defRPr>
            </a:lvl1pPr>
          </a:lstStyle>
          <a:p>
            <a:pPr lvl="0"/>
            <a:r>
              <a:rPr lang="en-US"/>
              <a:t>Click to edit Master text styles</a:t>
            </a:r>
          </a:p>
        </p:txBody>
      </p:sp>
      <p:sp>
        <p:nvSpPr>
          <p:cNvPr id="4" name="Text Placeholder 8">
            <a:extLst>
              <a:ext uri="{FF2B5EF4-FFF2-40B4-BE49-F238E27FC236}">
                <a16:creationId xmlns:a16="http://schemas.microsoft.com/office/drawing/2014/main" id="{49B5E735-5678-427C-8AFF-16F3D81FCDD9}"/>
              </a:ext>
            </a:extLst>
          </p:cNvPr>
          <p:cNvSpPr txBox="1">
            <a:spLocks noGrp="1"/>
          </p:cNvSpPr>
          <p:nvPr>
            <p:ph type="body" sz="quarter" idx="4294967295"/>
          </p:nvPr>
        </p:nvSpPr>
        <p:spPr>
          <a:xfrm>
            <a:off x="1038474" y="3717520"/>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b="1" i="0" u="none" strike="noStrike" cap="none" spc="0" baseline="0">
                <a:solidFill>
                  <a:srgbClr val="000000"/>
                </a:solidFill>
                <a:uFillTx/>
                <a:latin typeface="Calibri"/>
              </a:defRPr>
            </a:lvl1pPr>
          </a:lstStyle>
          <a:p>
            <a:pPr lvl="0"/>
            <a:r>
              <a:rPr lang="en-US"/>
              <a:t>Click to edit Master text styles</a:t>
            </a:r>
          </a:p>
        </p:txBody>
      </p:sp>
      <p:sp>
        <p:nvSpPr>
          <p:cNvPr id="5" name="Footer Placeholder 1">
            <a:extLst>
              <a:ext uri="{FF2B5EF4-FFF2-40B4-BE49-F238E27FC236}">
                <a16:creationId xmlns:a16="http://schemas.microsoft.com/office/drawing/2014/main" id="{B2742F34-E012-46D2-9333-8FE327E6C206}"/>
              </a:ext>
            </a:extLst>
          </p:cNvPr>
          <p:cNvSpPr txBox="1">
            <a:spLocks noGrp="1"/>
          </p:cNvSpPr>
          <p:nvPr>
            <p:ph type="ftr" sz="quarter" idx="9"/>
          </p:nvPr>
        </p:nvSpPr>
        <p:spPr>
          <a:xfrm>
            <a:off x="5340096" y="6425108"/>
            <a:ext cx="5484918" cy="365129"/>
          </a:xfrm>
          <a:prstGeom prst="rect">
            <a:avLst/>
          </a:prstGeom>
        </p:spPr>
        <p:txBody>
          <a:bodyPr/>
          <a:lstStyle>
            <a:lvl1pPr algn="r">
              <a:defRPr/>
            </a:lvl1pPr>
          </a:lstStyle>
          <a:p>
            <a:endParaRPr lang="en-GB"/>
          </a:p>
        </p:txBody>
      </p:sp>
      <p:sp>
        <p:nvSpPr>
          <p:cNvPr id="6" name="Slide Number Placeholder 2">
            <a:extLst>
              <a:ext uri="{FF2B5EF4-FFF2-40B4-BE49-F238E27FC236}">
                <a16:creationId xmlns:a16="http://schemas.microsoft.com/office/drawing/2014/main" id="{70B94536-D4A8-40D0-B90D-AAC0226F642A}"/>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fld id="{2F8D7FF9-87DC-4FC8-8C49-9992C838C2FB}" type="slidenum">
              <a:rPr lang="en-GB" smtClean="0"/>
              <a:t>‹#›</a:t>
            </a:fld>
            <a:endParaRPr lang="en-GB"/>
          </a:p>
        </p:txBody>
      </p:sp>
    </p:spTree>
    <p:extLst>
      <p:ext uri="{BB962C8B-B14F-4D97-AF65-F5344CB8AC3E}">
        <p14:creationId xmlns:p14="http://schemas.microsoft.com/office/powerpoint/2010/main" val="1883324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DHSC large text ">
    <p:spTree>
      <p:nvGrpSpPr>
        <p:cNvPr id="1" name=""/>
        <p:cNvGrpSpPr/>
        <p:nvPr/>
      </p:nvGrpSpPr>
      <p:grpSpPr>
        <a:xfrm>
          <a:off x="0" y="0"/>
          <a:ext cx="0" cy="0"/>
          <a:chOff x="0" y="0"/>
          <a:chExt cx="0" cy="0"/>
        </a:xfrm>
      </p:grpSpPr>
      <p:sp>
        <p:nvSpPr>
          <p:cNvPr id="2" name="Rectangle: Diagonal Corners Rounded 6">
            <a:extLst>
              <a:ext uri="{FF2B5EF4-FFF2-40B4-BE49-F238E27FC236}">
                <a16:creationId xmlns:a16="http://schemas.microsoft.com/office/drawing/2014/main" id="{A1D7C8C6-18BC-486A-87AC-BCB0A6D899B6}"/>
              </a:ext>
            </a:extLst>
          </p:cNvPr>
          <p:cNvSpPr/>
          <p:nvPr/>
        </p:nvSpPr>
        <p:spPr>
          <a:xfrm flipV="1">
            <a:off x="404905" y="432602"/>
            <a:ext cx="11416146" cy="5421084"/>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sp>
        <p:nvSpPr>
          <p:cNvPr id="4" name="Footer Placeholder 1">
            <a:extLst>
              <a:ext uri="{FF2B5EF4-FFF2-40B4-BE49-F238E27FC236}">
                <a16:creationId xmlns:a16="http://schemas.microsoft.com/office/drawing/2014/main" id="{88EC960A-7453-4E87-B8A8-C794E60E500A}"/>
              </a:ext>
            </a:extLst>
          </p:cNvPr>
          <p:cNvSpPr txBox="1">
            <a:spLocks noGrp="1"/>
          </p:cNvSpPr>
          <p:nvPr>
            <p:ph type="ftr" sz="quarter" idx="9"/>
          </p:nvPr>
        </p:nvSpPr>
        <p:spPr>
          <a:xfrm>
            <a:off x="5340096" y="6356351"/>
            <a:ext cx="5484918" cy="365129"/>
          </a:xfrm>
          <a:prstGeom prst="rect">
            <a:avLst/>
          </a:prstGeom>
        </p:spPr>
        <p:txBody>
          <a:bodyPr/>
          <a:lstStyle>
            <a:lvl1pPr algn="r">
              <a:defRPr/>
            </a:lvl1pPr>
          </a:lstStyle>
          <a:p>
            <a:endParaRPr lang="en-GB"/>
          </a:p>
        </p:txBody>
      </p:sp>
      <p:sp>
        <p:nvSpPr>
          <p:cNvPr id="5" name="Slide Number Placeholder 2">
            <a:extLst>
              <a:ext uri="{FF2B5EF4-FFF2-40B4-BE49-F238E27FC236}">
                <a16:creationId xmlns:a16="http://schemas.microsoft.com/office/drawing/2014/main" id="{78007425-7485-421F-8556-1610521BC3CB}"/>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fld id="{2F8D7FF9-87DC-4FC8-8C49-9992C838C2FB}" type="slidenum">
              <a:rPr lang="en-GB" smtClean="0"/>
              <a:t>‹#›</a:t>
            </a:fld>
            <a:endParaRPr lang="en-GB"/>
          </a:p>
        </p:txBody>
      </p:sp>
      <p:pic>
        <p:nvPicPr>
          <p:cNvPr id="7" name="Picture 8">
            <a:extLst>
              <a:ext uri="{FF2B5EF4-FFF2-40B4-BE49-F238E27FC236}">
                <a16:creationId xmlns:a16="http://schemas.microsoft.com/office/drawing/2014/main" id="{A032D987-D47B-4682-B42F-2068EC276A2D}"/>
              </a:ext>
            </a:extLst>
          </p:cNvPr>
          <p:cNvPicPr>
            <a:picLocks noChangeAspect="1"/>
          </p:cNvPicPr>
          <p:nvPr/>
        </p:nvPicPr>
        <p:blipFill>
          <a:blip r:embed="rId2"/>
          <a:srcRect l="957" b="50000"/>
          <a:stretch>
            <a:fillRect/>
          </a:stretch>
        </p:blipFill>
        <p:spPr>
          <a:xfrm>
            <a:off x="0" y="6186162"/>
            <a:ext cx="12191996" cy="671837"/>
          </a:xfrm>
          <a:prstGeom prst="rect">
            <a:avLst/>
          </a:prstGeom>
          <a:noFill/>
          <a:ln cap="flat">
            <a:noFill/>
          </a:ln>
        </p:spPr>
      </p:pic>
      <p:pic>
        <p:nvPicPr>
          <p:cNvPr id="8" name="Picture 9">
            <a:extLst>
              <a:ext uri="{FF2B5EF4-FFF2-40B4-BE49-F238E27FC236}">
                <a16:creationId xmlns:a16="http://schemas.microsoft.com/office/drawing/2014/main" id="{757299A4-B185-4363-A346-5E011056DFBB}"/>
              </a:ext>
            </a:extLst>
          </p:cNvPr>
          <p:cNvPicPr>
            <a:picLocks noChangeAspect="1"/>
          </p:cNvPicPr>
          <p:nvPr/>
        </p:nvPicPr>
        <p:blipFill>
          <a:blip r:embed="rId3"/>
          <a:stretch>
            <a:fillRect/>
          </a:stretch>
        </p:blipFill>
        <p:spPr>
          <a:xfrm>
            <a:off x="471053" y="6366784"/>
            <a:ext cx="4084323" cy="332658"/>
          </a:xfrm>
          <a:prstGeom prst="rect">
            <a:avLst/>
          </a:prstGeom>
          <a:noFill/>
          <a:ln cap="flat">
            <a:noFill/>
          </a:ln>
        </p:spPr>
      </p:pic>
      <p:sp>
        <p:nvSpPr>
          <p:cNvPr id="11" name="Text Placeholder 2">
            <a:extLst>
              <a:ext uri="{FF2B5EF4-FFF2-40B4-BE49-F238E27FC236}">
                <a16:creationId xmlns:a16="http://schemas.microsoft.com/office/drawing/2014/main" id="{50952F9A-BEAC-4493-AEC0-C7E834A588BC}"/>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Large text page</a:t>
            </a:r>
          </a:p>
        </p:txBody>
      </p:sp>
    </p:spTree>
    <p:extLst>
      <p:ext uri="{BB962C8B-B14F-4D97-AF65-F5344CB8AC3E}">
        <p14:creationId xmlns:p14="http://schemas.microsoft.com/office/powerpoint/2010/main" val="10290145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8_Custom Layout">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E28E3FE4-7C0A-4AA6-AFE1-3A10239D3207}"/>
              </a:ext>
            </a:extLst>
          </p:cNvPr>
          <p:cNvSpPr/>
          <p:nvPr/>
        </p:nvSpPr>
        <p:spPr>
          <a:xfrm flipV="1">
            <a:off x="522515" y="2093379"/>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pic>
        <p:nvPicPr>
          <p:cNvPr id="3" name="Picture 5">
            <a:extLst>
              <a:ext uri="{FF2B5EF4-FFF2-40B4-BE49-F238E27FC236}">
                <a16:creationId xmlns:a16="http://schemas.microsoft.com/office/drawing/2014/main" id="{15063CC6-7758-4AF4-88D1-2D485B8C3947}"/>
              </a:ext>
            </a:extLst>
          </p:cNvPr>
          <p:cNvPicPr>
            <a:picLocks noChangeAspect="1"/>
          </p:cNvPicPr>
          <p:nvPr/>
        </p:nvPicPr>
        <p:blipFill>
          <a:blip r:embed="rId2"/>
          <a:stretch>
            <a:fillRect/>
          </a:stretch>
        </p:blipFill>
        <p:spPr>
          <a:xfrm>
            <a:off x="522515" y="362504"/>
            <a:ext cx="1432873" cy="1197553"/>
          </a:xfrm>
          <a:prstGeom prst="rect">
            <a:avLst/>
          </a:prstGeom>
          <a:noFill/>
          <a:ln cap="flat">
            <a:noFill/>
          </a:ln>
        </p:spPr>
      </p:pic>
      <p:sp>
        <p:nvSpPr>
          <p:cNvPr id="4" name="Text Placeholder 7">
            <a:extLst>
              <a:ext uri="{FF2B5EF4-FFF2-40B4-BE49-F238E27FC236}">
                <a16:creationId xmlns:a16="http://schemas.microsoft.com/office/drawing/2014/main" id="{9AD86CED-9A73-450C-A71B-47B526E2A868}"/>
              </a:ext>
            </a:extLst>
          </p:cNvPr>
          <p:cNvSpPr txBox="1">
            <a:spLocks noGrp="1"/>
          </p:cNvSpPr>
          <p:nvPr>
            <p:ph type="body" sz="quarter" idx="4294967295"/>
          </p:nvPr>
        </p:nvSpPr>
        <p:spPr>
          <a:xfrm>
            <a:off x="1044573" y="2503490"/>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200" b="1" i="0" u="none" strike="noStrike" cap="none" spc="0" baseline="0">
                <a:solidFill>
                  <a:srgbClr val="000000"/>
                </a:solidFill>
                <a:uFillTx/>
                <a:latin typeface="Calibri"/>
              </a:defRPr>
            </a:lvl1pPr>
          </a:lstStyle>
          <a:p>
            <a:pPr lvl="0"/>
            <a:r>
              <a:rPr lang="en-US"/>
              <a:t>Click to edit Master text styles</a:t>
            </a:r>
          </a:p>
        </p:txBody>
      </p:sp>
      <p:sp>
        <p:nvSpPr>
          <p:cNvPr id="5" name="Text Placeholder 7">
            <a:extLst>
              <a:ext uri="{FF2B5EF4-FFF2-40B4-BE49-F238E27FC236}">
                <a16:creationId xmlns:a16="http://schemas.microsoft.com/office/drawing/2014/main" id="{84B16E31-4CE8-4D5F-8E29-D7D65EF70AA2}"/>
              </a:ext>
            </a:extLst>
          </p:cNvPr>
          <p:cNvSpPr txBox="1">
            <a:spLocks noGrp="1"/>
          </p:cNvSpPr>
          <p:nvPr>
            <p:ph type="body" sz="quarter" idx="4294967295"/>
          </p:nvPr>
        </p:nvSpPr>
        <p:spPr>
          <a:xfrm>
            <a:off x="1044573" y="3662309"/>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2400" b="1" i="0" u="none" strike="noStrike" cap="none" spc="0" baseline="0">
                <a:solidFill>
                  <a:srgbClr val="000000"/>
                </a:solidFill>
                <a:uFillTx/>
                <a:latin typeface="Calibri"/>
              </a:defRPr>
            </a:lvl1pPr>
          </a:lstStyle>
          <a:p>
            <a:pPr lvl="0"/>
            <a:r>
              <a:rPr lang="en-US"/>
              <a:t>Click to edit Master text styles</a:t>
            </a:r>
          </a:p>
        </p:txBody>
      </p:sp>
      <p:sp>
        <p:nvSpPr>
          <p:cNvPr id="6" name="Text Placeholder 7">
            <a:extLst>
              <a:ext uri="{FF2B5EF4-FFF2-40B4-BE49-F238E27FC236}">
                <a16:creationId xmlns:a16="http://schemas.microsoft.com/office/drawing/2014/main" id="{156F0A68-F520-4BB3-B9B5-8E2472B72995}"/>
              </a:ext>
            </a:extLst>
          </p:cNvPr>
          <p:cNvSpPr txBox="1">
            <a:spLocks noGrp="1"/>
          </p:cNvSpPr>
          <p:nvPr>
            <p:ph type="body" sz="quarter" idx="4294967295"/>
          </p:nvPr>
        </p:nvSpPr>
        <p:spPr>
          <a:xfrm>
            <a:off x="1044573" y="4821128"/>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1800" b="0"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72E6E337-E03E-45FD-8D8C-328F4299B3A4}"/>
              </a:ext>
            </a:extLst>
          </p:cNvPr>
          <p:cNvPicPr>
            <a:picLocks noChangeAspect="1"/>
          </p:cNvPicPr>
          <p:nvPr/>
        </p:nvPicPr>
        <p:blipFill>
          <a:blip r:embed="rId3"/>
          <a:stretch>
            <a:fillRect/>
          </a:stretch>
        </p:blipFill>
        <p:spPr>
          <a:xfrm>
            <a:off x="8291513" y="598951"/>
            <a:ext cx="1314306" cy="1227767"/>
          </a:xfrm>
          <a:prstGeom prst="rect">
            <a:avLst/>
          </a:prstGeom>
        </p:spPr>
      </p:pic>
    </p:spTree>
    <p:extLst>
      <p:ext uri="{BB962C8B-B14F-4D97-AF65-F5344CB8AC3E}">
        <p14:creationId xmlns:p14="http://schemas.microsoft.com/office/powerpoint/2010/main" val="909806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4C83D81-04CB-4893-9BFB-986BF0E265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125198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2895635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A56A6B2-45CE-47D3-ADDB-BD31EA111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0ED93AC6-2F50-4B91-B6DD-840E6B04BBBF}"/>
              </a:ext>
            </a:extLst>
          </p:cNvPr>
          <p:cNvSpPr>
            <a:spLocks noGrp="1"/>
          </p:cNvSpPr>
          <p:nvPr>
            <p:ph type="title" hasCustomPrompt="1"/>
          </p:nvPr>
        </p:nvSpPr>
        <p:spPr>
          <a:xfrm>
            <a:off x="831850" y="2587192"/>
            <a:ext cx="10515600" cy="590931"/>
          </a:xfrm>
        </p:spPr>
        <p:txBody>
          <a:bodyPr anchor="t" anchorCtr="0">
            <a:spAutoFit/>
          </a:bodyPr>
          <a:lstStyle>
            <a:lvl1pPr>
              <a:defRPr sz="3600" b="1"/>
            </a:lvl1pPr>
          </a:lstStyle>
          <a:p>
            <a:r>
              <a:rPr lang="en-US"/>
              <a:t>Section heading</a:t>
            </a:r>
            <a:endParaRPr lang="en-GB"/>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831850" y="3789940"/>
            <a:ext cx="10515600" cy="369332"/>
          </a:xfrm>
        </p:spPr>
        <p:txBody>
          <a:bodyPr>
            <a:spAutoFit/>
          </a:bodyPr>
          <a:lstStyle>
            <a:lvl1pPr marL="0" indent="0">
              <a:buNone/>
              <a:defRPr sz="20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Sub-heading</a:t>
            </a:r>
          </a:p>
        </p:txBody>
      </p:sp>
    </p:spTree>
    <p:extLst>
      <p:ext uri="{BB962C8B-B14F-4D97-AF65-F5344CB8AC3E}">
        <p14:creationId xmlns:p14="http://schemas.microsoft.com/office/powerpoint/2010/main" val="545069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line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41E873-0E11-44B1-8E1D-3939D1CB99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10" name="AutoShape 3">
            <a:extLst>
              <a:ext uri="{FF2B5EF4-FFF2-40B4-BE49-F238E27FC236}">
                <a16:creationId xmlns:a16="http://schemas.microsoft.com/office/drawing/2014/main" id="{4FAAD646-2462-41CA-AE4B-76753CEDFF52}"/>
              </a:ext>
            </a:extLst>
          </p:cNvPr>
          <p:cNvSpPr>
            <a:spLocks noChangeAspect="1" noChangeArrowheads="1" noTextEdit="1"/>
          </p:cNvSpPr>
          <p:nvPr/>
        </p:nvSpPr>
        <p:spPr bwMode="auto">
          <a:xfrm>
            <a:off x="0" y="0"/>
            <a:ext cx="12150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Large text page</a:t>
            </a:r>
          </a:p>
        </p:txBody>
      </p:sp>
      <p:sp>
        <p:nvSpPr>
          <p:cNvPr id="5" name="Footer Placeholder 4">
            <a:extLst>
              <a:ext uri="{FF2B5EF4-FFF2-40B4-BE49-F238E27FC236}">
                <a16:creationId xmlns:a16="http://schemas.microsoft.com/office/drawing/2014/main" id="{3939CF87-BF69-4238-8BAD-CEB980FB9F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E01D87-EBA9-4116-8E30-46E256527195}"/>
              </a:ext>
            </a:extLst>
          </p:cNvPr>
          <p:cNvSpPr>
            <a:spLocks noGrp="1"/>
          </p:cNvSpPr>
          <p:nvPr>
            <p:ph type="sldNum" sz="quarter" idx="12"/>
          </p:nvPr>
        </p:nvSpPr>
        <p:spPr/>
        <p:txBody>
          <a:bodyPr/>
          <a:lstStyle/>
          <a:p>
            <a:fld id="{2F8D7FF9-87DC-4FC8-8C49-9992C838C2FB}" type="slidenum">
              <a:rPr lang="en-GB" smtClean="0"/>
              <a:t>‹#›</a:t>
            </a:fld>
            <a:endParaRPr lang="en-GB"/>
          </a:p>
        </p:txBody>
      </p:sp>
      <p:sp>
        <p:nvSpPr>
          <p:cNvPr id="9" name="Rectangle: Diagonal Corners Rounded 8">
            <a:extLst>
              <a:ext uri="{FF2B5EF4-FFF2-40B4-BE49-F238E27FC236}">
                <a16:creationId xmlns:a16="http://schemas.microsoft.com/office/drawing/2014/main" id="{9C8A0FD4-F699-4BB5-A3C8-3A511F41233C}"/>
              </a:ext>
            </a:extLst>
          </p:cNvPr>
          <p:cNvSpPr/>
          <p:nvPr/>
        </p:nvSpPr>
        <p:spPr>
          <a:xfrm flipH="1">
            <a:off x="543561" y="553338"/>
            <a:ext cx="11095443" cy="5390262"/>
          </a:xfrm>
          <a:prstGeom prst="round2DiagRect">
            <a:avLst/>
          </a:prstGeom>
          <a:noFill/>
          <a:ln w="2286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a:solidFill>
                <a:schemeClr val="tx1"/>
              </a:solidFill>
            </a:endParaRPr>
          </a:p>
        </p:txBody>
      </p:sp>
    </p:spTree>
    <p:extLst>
      <p:ext uri="{BB962C8B-B14F-4D97-AF65-F5344CB8AC3E}">
        <p14:creationId xmlns:p14="http://schemas.microsoft.com/office/powerpoint/2010/main" val="382720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CFA8AA-1F36-4E3C-977C-A7C918EE02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8982F404-A628-4163-A67A-017625A1F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6CC20F-2520-4988-AFE4-EBE97F23EF9C}"/>
              </a:ext>
            </a:extLst>
          </p:cNvPr>
          <p:cNvSpPr>
            <a:spLocks noGrp="1"/>
          </p:cNvSpPr>
          <p:nvPr>
            <p:ph sz="half" idx="1" hasCustomPrompt="1"/>
          </p:nvPr>
        </p:nvSpPr>
        <p:spPr>
          <a:xfrm>
            <a:off x="360000"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4" name="Content Placeholder 3">
            <a:extLst>
              <a:ext uri="{FF2B5EF4-FFF2-40B4-BE49-F238E27FC236}">
                <a16:creationId xmlns:a16="http://schemas.microsoft.com/office/drawing/2014/main" id="{2ABA3220-04BF-4C22-9F1D-EA71CB2E4D12}"/>
              </a:ext>
            </a:extLst>
          </p:cNvPr>
          <p:cNvSpPr>
            <a:spLocks noGrp="1"/>
          </p:cNvSpPr>
          <p:nvPr>
            <p:ph sz="half" idx="2" hasCustomPrompt="1"/>
          </p:nvPr>
        </p:nvSpPr>
        <p:spPr>
          <a:xfrm>
            <a:off x="6224072"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6" name="Footer Placeholder 5">
            <a:extLst>
              <a:ext uri="{FF2B5EF4-FFF2-40B4-BE49-F238E27FC236}">
                <a16:creationId xmlns:a16="http://schemas.microsoft.com/office/drawing/2014/main" id="{D69C2192-61D5-4EB8-AAF7-C62287CE3E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E3B638-8AEF-4744-AF26-A06733AEBCD1}"/>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2335784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3238306-4959-4D7E-824A-5FCB2D3855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3F56CF47-9317-4BCB-B768-6FAFA244E835}"/>
              </a:ext>
            </a:extLst>
          </p:cNvPr>
          <p:cNvSpPr>
            <a:spLocks noGrp="1"/>
          </p:cNvSpPr>
          <p:nvPr>
            <p:ph type="title"/>
          </p:nvPr>
        </p:nvSpPr>
        <p:spPr>
          <a:xfrm>
            <a:off x="360000" y="360000"/>
            <a:ext cx="11444072" cy="904436"/>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EE0031-2A64-4B9F-9549-581805ECA54B}"/>
              </a:ext>
            </a:extLst>
          </p:cNvPr>
          <p:cNvSpPr>
            <a:spLocks noGrp="1"/>
          </p:cNvSpPr>
          <p:nvPr>
            <p:ph type="body" idx="1"/>
          </p:nvPr>
        </p:nvSpPr>
        <p:spPr>
          <a:xfrm>
            <a:off x="368514"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0C07EE-CCB7-404E-8CA0-28E7EADD4352}"/>
              </a:ext>
            </a:extLst>
          </p:cNvPr>
          <p:cNvSpPr>
            <a:spLocks noGrp="1"/>
          </p:cNvSpPr>
          <p:nvPr>
            <p:ph sz="half" idx="2" hasCustomPrompt="1"/>
          </p:nvPr>
        </p:nvSpPr>
        <p:spPr>
          <a:xfrm>
            <a:off x="368514"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Text Placeholder 4">
            <a:extLst>
              <a:ext uri="{FF2B5EF4-FFF2-40B4-BE49-F238E27FC236}">
                <a16:creationId xmlns:a16="http://schemas.microsoft.com/office/drawing/2014/main" id="{164D9511-94F7-4D8A-B308-9F45F8C31020}"/>
              </a:ext>
            </a:extLst>
          </p:cNvPr>
          <p:cNvSpPr>
            <a:spLocks noGrp="1"/>
          </p:cNvSpPr>
          <p:nvPr>
            <p:ph type="body" sz="quarter" idx="3"/>
          </p:nvPr>
        </p:nvSpPr>
        <p:spPr>
          <a:xfrm>
            <a:off x="6224072"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4B37DB-BE92-439C-B307-B67909DBB68B}"/>
              </a:ext>
            </a:extLst>
          </p:cNvPr>
          <p:cNvSpPr>
            <a:spLocks noGrp="1"/>
          </p:cNvSpPr>
          <p:nvPr>
            <p:ph sz="quarter" idx="4" hasCustomPrompt="1"/>
          </p:nvPr>
        </p:nvSpPr>
        <p:spPr>
          <a:xfrm>
            <a:off x="6224072"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8" name="Footer Placeholder 7">
            <a:extLst>
              <a:ext uri="{FF2B5EF4-FFF2-40B4-BE49-F238E27FC236}">
                <a16:creationId xmlns:a16="http://schemas.microsoft.com/office/drawing/2014/main" id="{BF22FB8E-C592-4C15-8B2B-5B8ADAC8C7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C3D43E-BF05-4A08-83EC-42885B455129}"/>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28422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ED54B9-F2A7-4FFF-9D77-5DA942986D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462557C2-113E-4A34-8911-A50E353E9CE5}"/>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4BFBCE85-97F0-4F9A-BD88-99ECA8B51C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D4E44F-BFBB-4DDD-863B-D41AF6EB9041}"/>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281472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946B4A-3069-4ED3-99CC-607B68B7BC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3" name="Footer Placeholder 2">
            <a:extLst>
              <a:ext uri="{FF2B5EF4-FFF2-40B4-BE49-F238E27FC236}">
                <a16:creationId xmlns:a16="http://schemas.microsoft.com/office/drawing/2014/main" id="{2383A5B5-FA1A-41C9-AE10-1940D02DA5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70FA1E2-41C9-4717-9C40-A65437125E44}"/>
              </a:ext>
            </a:extLst>
          </p:cNvPr>
          <p:cNvSpPr>
            <a:spLocks noGrp="1"/>
          </p:cNvSpPr>
          <p:nvPr>
            <p:ph type="sldNum" sz="quarter" idx="12"/>
          </p:nvPr>
        </p:nvSpPr>
        <p:spPr/>
        <p:txBody>
          <a:bodyPr/>
          <a:lstStyle/>
          <a:p>
            <a:fld id="{2F8D7FF9-87DC-4FC8-8C49-9992C838C2FB}" type="slidenum">
              <a:rPr lang="en-GB" smtClean="0"/>
              <a:t>‹#›</a:t>
            </a:fld>
            <a:endParaRPr lang="en-GB"/>
          </a:p>
        </p:txBody>
      </p:sp>
    </p:spTree>
    <p:extLst>
      <p:ext uri="{BB962C8B-B14F-4D97-AF65-F5344CB8AC3E}">
        <p14:creationId xmlns:p14="http://schemas.microsoft.com/office/powerpoint/2010/main" val="1072971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B943-7FEE-4EBA-894D-1AFF2D304472}"/>
              </a:ext>
            </a:extLst>
          </p:cNvPr>
          <p:cNvSpPr>
            <a:spLocks noGrp="1"/>
          </p:cNvSpPr>
          <p:nvPr>
            <p:ph type="title"/>
          </p:nvPr>
        </p:nvSpPr>
        <p:spPr>
          <a:xfrm>
            <a:off x="360000" y="360000"/>
            <a:ext cx="11444072" cy="535531"/>
          </a:xfrm>
          <a:prstGeom prst="rect">
            <a:avLst/>
          </a:prstGeom>
        </p:spPr>
        <p:txBody>
          <a:bodyPr vert="horz" lIns="91440" tIns="45720" rIns="91440" bIns="45720" rtlCol="0" anchor="t" anchorCtr="0">
            <a:sp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1BCFDC-5D94-4F0B-82D3-04481417E05B}"/>
              </a:ext>
            </a:extLst>
          </p:cNvPr>
          <p:cNvSpPr>
            <a:spLocks noGrp="1"/>
          </p:cNvSpPr>
          <p:nvPr>
            <p:ph type="body" idx="1"/>
          </p:nvPr>
        </p:nvSpPr>
        <p:spPr>
          <a:xfrm>
            <a:off x="359999" y="1440000"/>
            <a:ext cx="11444073" cy="4351338"/>
          </a:xfrm>
          <a:prstGeom prst="rect">
            <a:avLst/>
          </a:prstGeom>
        </p:spPr>
        <p:txBody>
          <a:bodyPr vert="horz" lIns="91440" tIns="45720" rIns="91440" bIns="45720" rtlCol="0">
            <a:normAutofit/>
          </a:body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Footer Placeholder 4">
            <a:extLst>
              <a:ext uri="{FF2B5EF4-FFF2-40B4-BE49-F238E27FC236}">
                <a16:creationId xmlns:a16="http://schemas.microsoft.com/office/drawing/2014/main" id="{14055446-D695-44BC-B721-FA7A3D3B3C66}"/>
              </a:ext>
            </a:extLst>
          </p:cNvPr>
          <p:cNvSpPr>
            <a:spLocks noGrp="1"/>
          </p:cNvSpPr>
          <p:nvPr>
            <p:ph type="ftr" sz="quarter" idx="3"/>
          </p:nvPr>
        </p:nvSpPr>
        <p:spPr>
          <a:xfrm>
            <a:off x="4445000" y="6356350"/>
            <a:ext cx="6380018"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680DA2C-4054-4870-AE04-3BEF0E4964D5}"/>
              </a:ext>
            </a:extLst>
          </p:cNvPr>
          <p:cNvSpPr>
            <a:spLocks noGrp="1"/>
          </p:cNvSpPr>
          <p:nvPr>
            <p:ph type="sldNum" sz="quarter" idx="4"/>
          </p:nvPr>
        </p:nvSpPr>
        <p:spPr>
          <a:xfrm>
            <a:off x="11044381" y="6356350"/>
            <a:ext cx="759691"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fld id="{2F8D7FF9-87DC-4FC8-8C49-9992C838C2FB}" type="slidenum">
              <a:rPr lang="en-GB" smtClean="0"/>
              <a:t>‹#›</a:t>
            </a:fld>
            <a:endParaRPr lang="en-GB"/>
          </a:p>
        </p:txBody>
      </p:sp>
    </p:spTree>
    <p:extLst>
      <p:ext uri="{BB962C8B-B14F-4D97-AF65-F5344CB8AC3E}">
        <p14:creationId xmlns:p14="http://schemas.microsoft.com/office/powerpoint/2010/main" val="147156103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Lst>
  <p:txStyles>
    <p:title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100" b="1"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3pPr>
      <a:lvl4pPr marL="57150" indent="-28575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4pPr>
      <a:lvl5pPr marL="517950" indent="-285750" algn="l" defTabSz="914400" rtl="0" eaLnBrk="1" latinLnBrk="0" hangingPunct="1">
        <a:lnSpc>
          <a:spcPct val="90000"/>
        </a:lnSpc>
        <a:spcBef>
          <a:spcPts val="500"/>
        </a:spcBef>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2A00626-58D9-6AE7-80D8-3DF3C41BDA8A}"/>
              </a:ext>
            </a:extLst>
          </p:cNvPr>
          <p:cNvSpPr>
            <a:spLocks noGrp="1"/>
          </p:cNvSpPr>
          <p:nvPr>
            <p:ph type="ctrTitle"/>
          </p:nvPr>
        </p:nvSpPr>
        <p:spPr/>
        <p:txBody>
          <a:bodyPr/>
          <a:lstStyle/>
          <a:p>
            <a:r>
              <a:rPr lang="en-US"/>
              <a:t>Integrated Care Partnerships</a:t>
            </a:r>
          </a:p>
        </p:txBody>
      </p:sp>
    </p:spTree>
    <p:extLst>
      <p:ext uri="{BB962C8B-B14F-4D97-AF65-F5344CB8AC3E}">
        <p14:creationId xmlns:p14="http://schemas.microsoft.com/office/powerpoint/2010/main" val="2502551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Table 40">
            <a:extLst>
              <a:ext uri="{FF2B5EF4-FFF2-40B4-BE49-F238E27FC236}">
                <a16:creationId xmlns:a16="http://schemas.microsoft.com/office/drawing/2014/main" id="{D6E4DDCB-30A4-4B96-8CA4-09D7910BA56C}"/>
              </a:ext>
            </a:extLst>
          </p:cNvPr>
          <p:cNvGraphicFramePr>
            <a:graphicFrameLocks noGrp="1"/>
          </p:cNvGraphicFramePr>
          <p:nvPr/>
        </p:nvGraphicFramePr>
        <p:xfrm>
          <a:off x="372920" y="1210092"/>
          <a:ext cx="11446160" cy="4951221"/>
        </p:xfrm>
        <a:graphic>
          <a:graphicData uri="http://schemas.openxmlformats.org/drawingml/2006/table">
            <a:tbl>
              <a:tblPr firstRow="1" bandRow="1">
                <a:tableStyleId>{5C22544A-7EE6-4342-B048-85BDC9FD1C3A}</a:tableStyleId>
              </a:tblPr>
              <a:tblGrid>
                <a:gridCol w="2289232">
                  <a:extLst>
                    <a:ext uri="{9D8B030D-6E8A-4147-A177-3AD203B41FA5}">
                      <a16:colId xmlns:a16="http://schemas.microsoft.com/office/drawing/2014/main" val="799721103"/>
                    </a:ext>
                  </a:extLst>
                </a:gridCol>
                <a:gridCol w="2289232">
                  <a:extLst>
                    <a:ext uri="{9D8B030D-6E8A-4147-A177-3AD203B41FA5}">
                      <a16:colId xmlns:a16="http://schemas.microsoft.com/office/drawing/2014/main" val="2718440851"/>
                    </a:ext>
                  </a:extLst>
                </a:gridCol>
                <a:gridCol w="2289232">
                  <a:extLst>
                    <a:ext uri="{9D8B030D-6E8A-4147-A177-3AD203B41FA5}">
                      <a16:colId xmlns:a16="http://schemas.microsoft.com/office/drawing/2014/main" val="3835073196"/>
                    </a:ext>
                  </a:extLst>
                </a:gridCol>
                <a:gridCol w="2289232">
                  <a:extLst>
                    <a:ext uri="{9D8B030D-6E8A-4147-A177-3AD203B41FA5}">
                      <a16:colId xmlns:a16="http://schemas.microsoft.com/office/drawing/2014/main" val="2193762322"/>
                    </a:ext>
                  </a:extLst>
                </a:gridCol>
                <a:gridCol w="2289232">
                  <a:extLst>
                    <a:ext uri="{9D8B030D-6E8A-4147-A177-3AD203B41FA5}">
                      <a16:colId xmlns:a16="http://schemas.microsoft.com/office/drawing/2014/main" val="644164683"/>
                    </a:ext>
                  </a:extLst>
                </a:gridCol>
              </a:tblGrid>
              <a:tr h="605760">
                <a:tc gridSpan="5">
                  <a:txBody>
                    <a:bodyPr/>
                    <a:lstStyle/>
                    <a:p>
                      <a:pPr algn="ctr"/>
                      <a:r>
                        <a:rPr lang="en-GB" sz="2400">
                          <a:solidFill>
                            <a:schemeClr val="tx1"/>
                          </a:solidFill>
                        </a:rPr>
                        <a:t>We have five expectations for Integrated Care Partnerships, that they will… </a:t>
                      </a:r>
                    </a:p>
                  </a:txBody>
                  <a:tcPr>
                    <a:lnB w="76200" cap="flat" cmpd="sng" algn="ctr">
                      <a:solidFill>
                        <a:schemeClr val="bg1"/>
                      </a:solidFill>
                      <a:prstDash val="solid"/>
                      <a:round/>
                      <a:headEnd type="none" w="med" len="med"/>
                      <a:tailEnd type="none" w="med" len="med"/>
                    </a:lnB>
                    <a:solidFill>
                      <a:schemeClr val="bg2"/>
                    </a:solidFill>
                  </a:tcPr>
                </a:tc>
                <a:tc hMerge="1">
                  <a:txBody>
                    <a:bodyPr/>
                    <a:lstStyle/>
                    <a:p>
                      <a:pPr algn="ctr"/>
                      <a:endParaRPr lang="en-GB"/>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bg2"/>
                    </a:solidFill>
                  </a:tcPr>
                </a:tc>
                <a:tc hMerge="1">
                  <a:txBody>
                    <a:bodyPr/>
                    <a:lstStyle/>
                    <a:p>
                      <a:pPr algn="ctr"/>
                      <a:endParaRPr lang="en-GB"/>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bg2"/>
                    </a:solidFill>
                  </a:tcPr>
                </a:tc>
                <a:tc hMerge="1">
                  <a:txBody>
                    <a:bodyPr/>
                    <a:lstStyle/>
                    <a:p>
                      <a:pPr algn="ctr"/>
                      <a:endParaRPr lang="en-GB"/>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chemeClr val="bg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altLang="en-US" sz="1800" b="0">
                        <a:solidFill>
                          <a:srgbClr val="0B0C0C"/>
                        </a:solidFill>
                      </a:endParaRPr>
                    </a:p>
                  </a:txBody>
                  <a:tcPr>
                    <a:lnL w="76200" cap="flat" cmpd="sng" algn="ctr">
                      <a:solidFill>
                        <a:schemeClr val="bg1"/>
                      </a:solidFill>
                      <a:prstDash val="solid"/>
                      <a:round/>
                      <a:headEnd type="none" w="med" len="med"/>
                      <a:tailEnd type="none" w="med" len="med"/>
                    </a:lnL>
                    <a:solidFill>
                      <a:schemeClr val="bg2"/>
                    </a:solidFill>
                  </a:tcPr>
                </a:tc>
                <a:extLst>
                  <a:ext uri="{0D108BD9-81ED-4DB2-BD59-A6C34878D82A}">
                    <a16:rowId xmlns:a16="http://schemas.microsoft.com/office/drawing/2014/main" val="710540616"/>
                  </a:ext>
                </a:extLst>
              </a:tr>
              <a:tr h="1316663">
                <a:tc gridSpan="5">
                  <a:txBody>
                    <a:bodyPr/>
                    <a:lstStyle/>
                    <a:p>
                      <a:pPr algn="ctr"/>
                      <a:endParaRPr lang="en-GB">
                        <a:solidFill>
                          <a:schemeClr val="tx1"/>
                        </a:solidFill>
                      </a:endParaRPr>
                    </a:p>
                  </a:txBody>
                  <a:tcP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4879496"/>
                  </a:ext>
                </a:extLst>
              </a:tr>
              <a:tr h="3028798">
                <a:tc>
                  <a:txBody>
                    <a:bodyPr/>
                    <a:lstStyle/>
                    <a:p>
                      <a:pPr algn="ctr"/>
                      <a:r>
                        <a:rPr lang="en-GB" altLang="en-US" sz="1800" b="0">
                          <a:solidFill>
                            <a:srgbClr val="0B0C0C"/>
                          </a:solidFill>
                        </a:rPr>
                        <a:t> be a core part of Integrated Care System, driving their direction and priorities.</a:t>
                      </a:r>
                      <a:endParaRPr lang="en-GB"/>
                    </a:p>
                  </a:txBody>
                  <a:tcP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1800" b="0">
                          <a:solidFill>
                            <a:srgbClr val="0B0C0C"/>
                          </a:solidFill>
                        </a:rPr>
                        <a:t>be rooted in the needs of people, communities and places.</a:t>
                      </a:r>
                    </a:p>
                    <a:p>
                      <a:pPr algn="ctr"/>
                      <a:endParaRPr lang="en-GB"/>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1800" b="0">
                          <a:solidFill>
                            <a:srgbClr val="0B0C0C"/>
                          </a:solidFill>
                        </a:rPr>
                        <a:t> create a space to develop and oversee population health strategies to improve health outcomes and experiences.</a:t>
                      </a:r>
                    </a:p>
                    <a:p>
                      <a:pPr algn="ctr"/>
                      <a:endParaRPr lang="en-GB"/>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1800" b="0">
                          <a:solidFill>
                            <a:srgbClr val="0B0C0C"/>
                          </a:solidFill>
                        </a:rPr>
                        <a:t>support integrated approaches and subsidiarity.</a:t>
                      </a:r>
                    </a:p>
                    <a:p>
                      <a:pPr algn="ctr"/>
                      <a:endParaRPr lang="en-GB"/>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1800" b="0">
                          <a:solidFill>
                            <a:srgbClr val="0B0C0C"/>
                          </a:solidFill>
                        </a:rPr>
                        <a:t>Be open and inclusive in strategy development and leadership, involving communities and partners to utilise local data and insights.</a:t>
                      </a:r>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solidFill>
                      <a:schemeClr val="bg2"/>
                    </a:solidFill>
                  </a:tcPr>
                </a:tc>
                <a:extLst>
                  <a:ext uri="{0D108BD9-81ED-4DB2-BD59-A6C34878D82A}">
                    <a16:rowId xmlns:a16="http://schemas.microsoft.com/office/drawing/2014/main" val="1519136660"/>
                  </a:ext>
                </a:extLst>
              </a:tr>
            </a:tbl>
          </a:graphicData>
        </a:graphic>
      </p:graphicFrame>
      <p:sp>
        <p:nvSpPr>
          <p:cNvPr id="2" name="Title 1">
            <a:extLst>
              <a:ext uri="{FF2B5EF4-FFF2-40B4-BE49-F238E27FC236}">
                <a16:creationId xmlns:a16="http://schemas.microsoft.com/office/drawing/2014/main" id="{B7FDD6A5-B84F-4C61-BAC1-88D0E5540B20}"/>
              </a:ext>
            </a:extLst>
          </p:cNvPr>
          <p:cNvSpPr>
            <a:spLocks noGrp="1"/>
          </p:cNvSpPr>
          <p:nvPr>
            <p:ph type="title"/>
          </p:nvPr>
        </p:nvSpPr>
        <p:spPr>
          <a:xfrm>
            <a:off x="161119" y="280936"/>
            <a:ext cx="11446163" cy="655767"/>
          </a:xfrm>
        </p:spPr>
        <p:txBody>
          <a:bodyPr>
            <a:normAutofit/>
          </a:bodyPr>
          <a:lstStyle/>
          <a:p>
            <a:r>
              <a:rPr lang="en-GB" sz="3600"/>
              <a:t>Within Integrated Care Systems</a:t>
            </a:r>
          </a:p>
        </p:txBody>
      </p:sp>
      <p:grpSp>
        <p:nvGrpSpPr>
          <p:cNvPr id="3" name="Group 2">
            <a:extLst>
              <a:ext uri="{FF2B5EF4-FFF2-40B4-BE49-F238E27FC236}">
                <a16:creationId xmlns:a16="http://schemas.microsoft.com/office/drawing/2014/main" id="{8034493C-971F-4A97-971C-FCA1FEF29B4E}"/>
              </a:ext>
            </a:extLst>
          </p:cNvPr>
          <p:cNvGrpSpPr/>
          <p:nvPr/>
        </p:nvGrpSpPr>
        <p:grpSpPr>
          <a:xfrm>
            <a:off x="962597" y="1979997"/>
            <a:ext cx="10266806" cy="990711"/>
            <a:chOff x="864419" y="2202503"/>
            <a:chExt cx="10266806" cy="990711"/>
          </a:xfrm>
        </p:grpSpPr>
        <p:grpSp>
          <p:nvGrpSpPr>
            <p:cNvPr id="34" name="Group 33">
              <a:extLst>
                <a:ext uri="{FF2B5EF4-FFF2-40B4-BE49-F238E27FC236}">
                  <a16:creationId xmlns:a16="http://schemas.microsoft.com/office/drawing/2014/main" id="{999B397C-590D-49E1-8948-CF1736942991}"/>
                </a:ext>
              </a:extLst>
            </p:cNvPr>
            <p:cNvGrpSpPr/>
            <p:nvPr/>
          </p:nvGrpSpPr>
          <p:grpSpPr>
            <a:xfrm>
              <a:off x="10131745" y="2227871"/>
              <a:ext cx="999480" cy="965343"/>
              <a:chOff x="8195635" y="4507979"/>
              <a:chExt cx="999480" cy="965343"/>
            </a:xfrm>
          </p:grpSpPr>
          <p:pic>
            <p:nvPicPr>
              <p:cNvPr id="7" name="Graphic 6" descr="Research with solid fill">
                <a:extLst>
                  <a:ext uri="{FF2B5EF4-FFF2-40B4-BE49-F238E27FC236}">
                    <a16:creationId xmlns:a16="http://schemas.microsoft.com/office/drawing/2014/main" id="{0CE3651F-4518-4CD2-9CBB-765D78B299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38175" y="4507979"/>
                <a:ext cx="914400" cy="914400"/>
              </a:xfrm>
              <a:prstGeom prst="rect">
                <a:avLst/>
              </a:prstGeom>
            </p:spPr>
          </p:pic>
          <p:sp>
            <p:nvSpPr>
              <p:cNvPr id="23" name="Flowchart: Connector 22">
                <a:extLst>
                  <a:ext uri="{FF2B5EF4-FFF2-40B4-BE49-F238E27FC236}">
                    <a16:creationId xmlns:a16="http://schemas.microsoft.com/office/drawing/2014/main" id="{3F0F86E7-D0CB-4537-A7CB-F3B84160E9D6}"/>
                  </a:ext>
                </a:extLst>
              </p:cNvPr>
              <p:cNvSpPr/>
              <p:nvPr/>
            </p:nvSpPr>
            <p:spPr>
              <a:xfrm>
                <a:off x="8195635" y="4507979"/>
                <a:ext cx="999480" cy="965343"/>
              </a:xfrm>
              <a:prstGeom prst="flowChartConnector">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 name="Group 29">
              <a:extLst>
                <a:ext uri="{FF2B5EF4-FFF2-40B4-BE49-F238E27FC236}">
                  <a16:creationId xmlns:a16="http://schemas.microsoft.com/office/drawing/2014/main" id="{909A224C-C6B2-4FE5-89ED-2478914B9172}"/>
                </a:ext>
              </a:extLst>
            </p:cNvPr>
            <p:cNvGrpSpPr/>
            <p:nvPr/>
          </p:nvGrpSpPr>
          <p:grpSpPr>
            <a:xfrm>
              <a:off x="5523456" y="2227871"/>
              <a:ext cx="999480" cy="965343"/>
              <a:chOff x="7130609" y="3424028"/>
              <a:chExt cx="999480" cy="965343"/>
            </a:xfrm>
          </p:grpSpPr>
          <p:pic>
            <p:nvPicPr>
              <p:cNvPr id="11" name="Graphic 10" descr="Business Growth with solid fill">
                <a:extLst>
                  <a:ext uri="{FF2B5EF4-FFF2-40B4-BE49-F238E27FC236}">
                    <a16:creationId xmlns:a16="http://schemas.microsoft.com/office/drawing/2014/main" id="{D545D945-6502-47D6-A8C3-7841CABFA7D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215689" y="3458824"/>
                <a:ext cx="914400" cy="914400"/>
              </a:xfrm>
              <a:prstGeom prst="rect">
                <a:avLst/>
              </a:prstGeom>
            </p:spPr>
          </p:pic>
          <p:sp>
            <p:nvSpPr>
              <p:cNvPr id="24" name="Flowchart: Connector 23">
                <a:extLst>
                  <a:ext uri="{FF2B5EF4-FFF2-40B4-BE49-F238E27FC236}">
                    <a16:creationId xmlns:a16="http://schemas.microsoft.com/office/drawing/2014/main" id="{5A842AB9-A7E3-4818-9AE9-AC84601F1161}"/>
                  </a:ext>
                </a:extLst>
              </p:cNvPr>
              <p:cNvSpPr/>
              <p:nvPr/>
            </p:nvSpPr>
            <p:spPr>
              <a:xfrm>
                <a:off x="7130609" y="3424028"/>
                <a:ext cx="999480" cy="965343"/>
              </a:xfrm>
              <a:prstGeom prst="flowChartConnector">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7" name="Group 26">
              <a:extLst>
                <a:ext uri="{FF2B5EF4-FFF2-40B4-BE49-F238E27FC236}">
                  <a16:creationId xmlns:a16="http://schemas.microsoft.com/office/drawing/2014/main" id="{853A0D9A-B594-48E1-8CD5-5CB119E242FF}"/>
                </a:ext>
              </a:extLst>
            </p:cNvPr>
            <p:cNvGrpSpPr/>
            <p:nvPr/>
          </p:nvGrpSpPr>
          <p:grpSpPr>
            <a:xfrm>
              <a:off x="7786880" y="2202504"/>
              <a:ext cx="999480" cy="965343"/>
              <a:chOff x="4923819" y="3975547"/>
              <a:chExt cx="999480" cy="965343"/>
            </a:xfrm>
          </p:grpSpPr>
          <p:pic>
            <p:nvPicPr>
              <p:cNvPr id="9" name="Graphic 8" descr="Venn diagram with solid fill">
                <a:extLst>
                  <a:ext uri="{FF2B5EF4-FFF2-40B4-BE49-F238E27FC236}">
                    <a16:creationId xmlns:a16="http://schemas.microsoft.com/office/drawing/2014/main" id="{0747CC50-7D1C-4496-885B-CFBF7483D51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974568" y="3975547"/>
                <a:ext cx="914400" cy="914400"/>
              </a:xfrm>
              <a:prstGeom prst="rect">
                <a:avLst/>
              </a:prstGeom>
            </p:spPr>
          </p:pic>
          <p:sp>
            <p:nvSpPr>
              <p:cNvPr id="25" name="Flowchart: Connector 24">
                <a:extLst>
                  <a:ext uri="{FF2B5EF4-FFF2-40B4-BE49-F238E27FC236}">
                    <a16:creationId xmlns:a16="http://schemas.microsoft.com/office/drawing/2014/main" id="{8B94DA01-B1FC-4CBF-A4AC-661D3CDB2330}"/>
                  </a:ext>
                </a:extLst>
              </p:cNvPr>
              <p:cNvSpPr/>
              <p:nvPr/>
            </p:nvSpPr>
            <p:spPr>
              <a:xfrm>
                <a:off x="4923819" y="3975547"/>
                <a:ext cx="999480" cy="965343"/>
              </a:xfrm>
              <a:prstGeom prst="flowChartConnector">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a:extLst>
                <a:ext uri="{FF2B5EF4-FFF2-40B4-BE49-F238E27FC236}">
                  <a16:creationId xmlns:a16="http://schemas.microsoft.com/office/drawing/2014/main" id="{40DF3559-EE9E-4DE1-84AE-AFFB18472BB0}"/>
                </a:ext>
              </a:extLst>
            </p:cNvPr>
            <p:cNvGrpSpPr/>
            <p:nvPr/>
          </p:nvGrpSpPr>
          <p:grpSpPr>
            <a:xfrm>
              <a:off x="3209284" y="2202503"/>
              <a:ext cx="999480" cy="965343"/>
              <a:chOff x="7406532" y="1768391"/>
              <a:chExt cx="999480" cy="965343"/>
            </a:xfrm>
          </p:grpSpPr>
          <p:pic>
            <p:nvPicPr>
              <p:cNvPr id="17" name="Graphic 16" descr="Neighborhood with solid fill">
                <a:extLst>
                  <a:ext uri="{FF2B5EF4-FFF2-40B4-BE49-F238E27FC236}">
                    <a16:creationId xmlns:a16="http://schemas.microsoft.com/office/drawing/2014/main" id="{B229A58E-8E75-4D40-A875-6AFC031AD14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491612" y="1793759"/>
                <a:ext cx="839767" cy="839767"/>
              </a:xfrm>
              <a:prstGeom prst="rect">
                <a:avLst/>
              </a:prstGeom>
            </p:spPr>
          </p:pic>
          <p:sp>
            <p:nvSpPr>
              <p:cNvPr id="26" name="Flowchart: Connector 25">
                <a:extLst>
                  <a:ext uri="{FF2B5EF4-FFF2-40B4-BE49-F238E27FC236}">
                    <a16:creationId xmlns:a16="http://schemas.microsoft.com/office/drawing/2014/main" id="{98CCCBA9-7B51-4E08-9A32-CF2C5C626362}"/>
                  </a:ext>
                </a:extLst>
              </p:cNvPr>
              <p:cNvSpPr/>
              <p:nvPr/>
            </p:nvSpPr>
            <p:spPr>
              <a:xfrm>
                <a:off x="7406532" y="1768391"/>
                <a:ext cx="999480" cy="965343"/>
              </a:xfrm>
              <a:prstGeom prst="flowChartConnector">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3" name="Group 42">
              <a:extLst>
                <a:ext uri="{FF2B5EF4-FFF2-40B4-BE49-F238E27FC236}">
                  <a16:creationId xmlns:a16="http://schemas.microsoft.com/office/drawing/2014/main" id="{6225F42C-56A2-4C87-BA9D-BFD8F9689221}"/>
                </a:ext>
              </a:extLst>
            </p:cNvPr>
            <p:cNvGrpSpPr/>
            <p:nvPr/>
          </p:nvGrpSpPr>
          <p:grpSpPr>
            <a:xfrm>
              <a:off x="864419" y="2213493"/>
              <a:ext cx="999480" cy="965343"/>
              <a:chOff x="1060189" y="1702527"/>
              <a:chExt cx="999480" cy="965343"/>
            </a:xfrm>
          </p:grpSpPr>
          <p:sp>
            <p:nvSpPr>
              <p:cNvPr id="22" name="Flowchart: Connector 21">
                <a:extLst>
                  <a:ext uri="{FF2B5EF4-FFF2-40B4-BE49-F238E27FC236}">
                    <a16:creationId xmlns:a16="http://schemas.microsoft.com/office/drawing/2014/main" id="{4817AE7C-31AA-4ED0-8E8B-A8FD1377D310}"/>
                  </a:ext>
                </a:extLst>
              </p:cNvPr>
              <p:cNvSpPr/>
              <p:nvPr/>
            </p:nvSpPr>
            <p:spPr>
              <a:xfrm>
                <a:off x="1060189" y="1702527"/>
                <a:ext cx="999480" cy="965343"/>
              </a:xfrm>
              <a:prstGeom prst="flowChartConnector">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2" name="Graphic 41" descr="Route (Two Pins With A Path) with solid fill">
                <a:extLst>
                  <a:ext uri="{FF2B5EF4-FFF2-40B4-BE49-F238E27FC236}">
                    <a16:creationId xmlns:a16="http://schemas.microsoft.com/office/drawing/2014/main" id="{88D35B91-9559-4DDE-A7F3-BAF7703A6FE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20267" y="1783417"/>
                <a:ext cx="825599" cy="825599"/>
              </a:xfrm>
              <a:prstGeom prst="rect">
                <a:avLst/>
              </a:prstGeom>
            </p:spPr>
          </p:pic>
        </p:grpSp>
      </p:grpSp>
    </p:spTree>
    <p:extLst>
      <p:ext uri="{BB962C8B-B14F-4D97-AF65-F5344CB8AC3E}">
        <p14:creationId xmlns:p14="http://schemas.microsoft.com/office/powerpoint/2010/main" val="4130673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343AE18B-FB3C-40E9-955C-F19B4EA5678B}"/>
              </a:ext>
            </a:extLst>
          </p:cNvPr>
          <p:cNvGrpSpPr/>
          <p:nvPr/>
        </p:nvGrpSpPr>
        <p:grpSpPr>
          <a:xfrm>
            <a:off x="9119471" y="3870859"/>
            <a:ext cx="2519049" cy="2179274"/>
            <a:chOff x="1822930" y="0"/>
            <a:chExt cx="1060829" cy="917742"/>
          </a:xfrm>
        </p:grpSpPr>
        <p:sp>
          <p:nvSpPr>
            <p:cNvPr id="52" name="Hexagon 51">
              <a:extLst>
                <a:ext uri="{FF2B5EF4-FFF2-40B4-BE49-F238E27FC236}">
                  <a16:creationId xmlns:a16="http://schemas.microsoft.com/office/drawing/2014/main" id="{35A8A506-23B7-4C6B-B0A4-25D04572E2CB}"/>
                </a:ext>
              </a:extLst>
            </p:cNvPr>
            <p:cNvSpPr/>
            <p:nvPr/>
          </p:nvSpPr>
          <p:spPr>
            <a:xfrm>
              <a:off x="1822930" y="0"/>
              <a:ext cx="1060829" cy="917742"/>
            </a:xfrm>
            <a:prstGeom prst="hexagon">
              <a:avLst>
                <a:gd name="adj" fmla="val 28570"/>
                <a:gd name="vf" fmla="val 115470"/>
              </a:avLst>
            </a:prstGeom>
            <a:solidFill>
              <a:schemeClr val="accent1"/>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53" name="Hexagon 4">
              <a:extLst>
                <a:ext uri="{FF2B5EF4-FFF2-40B4-BE49-F238E27FC236}">
                  <a16:creationId xmlns:a16="http://schemas.microsoft.com/office/drawing/2014/main" id="{47983525-0C01-4887-9749-BAA66A6324C6}"/>
                </a:ext>
              </a:extLst>
            </p:cNvPr>
            <p:cNvSpPr txBox="1"/>
            <p:nvPr/>
          </p:nvSpPr>
          <p:spPr>
            <a:xfrm>
              <a:off x="1998732" y="152089"/>
              <a:ext cx="709225" cy="6135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2400" kern="1200"/>
                <a:t>Local authority</a:t>
              </a:r>
            </a:p>
          </p:txBody>
        </p:sp>
      </p:grpSp>
      <p:sp>
        <p:nvSpPr>
          <p:cNvPr id="2" name="Title 1">
            <a:extLst>
              <a:ext uri="{FF2B5EF4-FFF2-40B4-BE49-F238E27FC236}">
                <a16:creationId xmlns:a16="http://schemas.microsoft.com/office/drawing/2014/main" id="{A5789AEA-F4A1-4781-B9E7-D988F4109956}"/>
              </a:ext>
            </a:extLst>
          </p:cNvPr>
          <p:cNvSpPr>
            <a:spLocks noGrp="1"/>
          </p:cNvSpPr>
          <p:nvPr>
            <p:ph type="title"/>
          </p:nvPr>
        </p:nvSpPr>
        <p:spPr/>
        <p:txBody>
          <a:bodyPr/>
          <a:lstStyle/>
          <a:p>
            <a:r>
              <a:rPr lang="en-GB"/>
              <a:t>Integrated Care Systems (System-level)</a:t>
            </a:r>
          </a:p>
        </p:txBody>
      </p:sp>
      <p:grpSp>
        <p:nvGrpSpPr>
          <p:cNvPr id="4" name="Group 3">
            <a:extLst>
              <a:ext uri="{FF2B5EF4-FFF2-40B4-BE49-F238E27FC236}">
                <a16:creationId xmlns:a16="http://schemas.microsoft.com/office/drawing/2014/main" id="{2DB88283-827E-4141-835C-5939D29EE75C}"/>
              </a:ext>
            </a:extLst>
          </p:cNvPr>
          <p:cNvGrpSpPr/>
          <p:nvPr/>
        </p:nvGrpSpPr>
        <p:grpSpPr>
          <a:xfrm>
            <a:off x="385838" y="2339363"/>
            <a:ext cx="2519049" cy="2179274"/>
            <a:chOff x="1822930" y="0"/>
            <a:chExt cx="1060829" cy="917742"/>
          </a:xfrm>
        </p:grpSpPr>
        <p:sp>
          <p:nvSpPr>
            <p:cNvPr id="5" name="Hexagon 4">
              <a:extLst>
                <a:ext uri="{FF2B5EF4-FFF2-40B4-BE49-F238E27FC236}">
                  <a16:creationId xmlns:a16="http://schemas.microsoft.com/office/drawing/2014/main" id="{09E4FBFF-FA49-40A5-B8BC-76050E1DD418}"/>
                </a:ext>
              </a:extLst>
            </p:cNvPr>
            <p:cNvSpPr/>
            <p:nvPr/>
          </p:nvSpPr>
          <p:spPr>
            <a:xfrm>
              <a:off x="1822930" y="0"/>
              <a:ext cx="1060829" cy="917742"/>
            </a:xfrm>
            <a:prstGeom prst="hexagon">
              <a:avLst>
                <a:gd name="adj" fmla="val 28570"/>
                <a:gd name="vf" fmla="val 115470"/>
              </a:avLst>
            </a:prstGeom>
            <a:solidFill>
              <a:schemeClr val="accent1"/>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6" name="Hexagon 4">
              <a:extLst>
                <a:ext uri="{FF2B5EF4-FFF2-40B4-BE49-F238E27FC236}">
                  <a16:creationId xmlns:a16="http://schemas.microsoft.com/office/drawing/2014/main" id="{449B4E91-2563-454D-9177-19F321F261EA}"/>
                </a:ext>
              </a:extLst>
            </p:cNvPr>
            <p:cNvSpPr txBox="1"/>
            <p:nvPr/>
          </p:nvSpPr>
          <p:spPr>
            <a:xfrm>
              <a:off x="1998732" y="152089"/>
              <a:ext cx="709225" cy="6135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2400" kern="1200"/>
                <a:t>Integrated Care Board</a:t>
              </a:r>
            </a:p>
          </p:txBody>
        </p:sp>
      </p:grpSp>
      <p:grpSp>
        <p:nvGrpSpPr>
          <p:cNvPr id="7" name="Group 6">
            <a:extLst>
              <a:ext uri="{FF2B5EF4-FFF2-40B4-BE49-F238E27FC236}">
                <a16:creationId xmlns:a16="http://schemas.microsoft.com/office/drawing/2014/main" id="{60B35E0F-45B7-4769-8F2C-A06736940AC8}"/>
              </a:ext>
            </a:extLst>
          </p:cNvPr>
          <p:cNvGrpSpPr/>
          <p:nvPr/>
        </p:nvGrpSpPr>
        <p:grpSpPr>
          <a:xfrm>
            <a:off x="4721376" y="2339363"/>
            <a:ext cx="2519049" cy="2179274"/>
            <a:chOff x="1822930" y="0"/>
            <a:chExt cx="1060829" cy="917742"/>
          </a:xfrm>
        </p:grpSpPr>
        <p:sp>
          <p:nvSpPr>
            <p:cNvPr id="8" name="Hexagon 7">
              <a:extLst>
                <a:ext uri="{FF2B5EF4-FFF2-40B4-BE49-F238E27FC236}">
                  <a16:creationId xmlns:a16="http://schemas.microsoft.com/office/drawing/2014/main" id="{7F6E8DD0-CC14-461C-9547-F89F18F5A9ED}"/>
                </a:ext>
              </a:extLst>
            </p:cNvPr>
            <p:cNvSpPr/>
            <p:nvPr/>
          </p:nvSpPr>
          <p:spPr>
            <a:xfrm>
              <a:off x="1822930" y="0"/>
              <a:ext cx="1060829" cy="917742"/>
            </a:xfrm>
            <a:prstGeom prst="hexagon">
              <a:avLst>
                <a:gd name="adj" fmla="val 28570"/>
                <a:gd name="vf" fmla="val 115470"/>
              </a:avLst>
            </a:prstGeom>
            <a:solidFill>
              <a:schemeClr val="accent1"/>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9" name="Hexagon 4">
              <a:extLst>
                <a:ext uri="{FF2B5EF4-FFF2-40B4-BE49-F238E27FC236}">
                  <a16:creationId xmlns:a16="http://schemas.microsoft.com/office/drawing/2014/main" id="{4F37B2E6-7780-43B7-8A75-9D9FC8C157E5}"/>
                </a:ext>
              </a:extLst>
            </p:cNvPr>
            <p:cNvSpPr txBox="1"/>
            <p:nvPr/>
          </p:nvSpPr>
          <p:spPr>
            <a:xfrm>
              <a:off x="1998732" y="152089"/>
              <a:ext cx="709225" cy="6135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2400" kern="1200"/>
                <a:t>Integrated Care Partnership</a:t>
              </a:r>
            </a:p>
          </p:txBody>
        </p:sp>
      </p:grpSp>
      <p:sp>
        <p:nvSpPr>
          <p:cNvPr id="18" name="Hexagon 4">
            <a:extLst>
              <a:ext uri="{FF2B5EF4-FFF2-40B4-BE49-F238E27FC236}">
                <a16:creationId xmlns:a16="http://schemas.microsoft.com/office/drawing/2014/main" id="{1FCCA8ED-DE5C-40FA-BF7A-F388972B5CC0}"/>
              </a:ext>
            </a:extLst>
          </p:cNvPr>
          <p:cNvSpPr txBox="1"/>
          <p:nvPr/>
        </p:nvSpPr>
        <p:spPr>
          <a:xfrm>
            <a:off x="2854875" y="5395998"/>
            <a:ext cx="6252049" cy="8448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algn="ctr" defTabSz="400050">
              <a:lnSpc>
                <a:spcPct val="90000"/>
              </a:lnSpc>
              <a:spcBef>
                <a:spcPct val="0"/>
              </a:spcBef>
              <a:spcAft>
                <a:spcPct val="35000"/>
              </a:spcAft>
            </a:pPr>
            <a:r>
              <a:rPr lang="en-GB" sz="2400" kern="1200">
                <a:solidFill>
                  <a:schemeClr val="tx1"/>
                </a:solidFill>
              </a:rPr>
              <a:t>Wider partners e.g. district councils, health and care providers, VCSE, housing</a:t>
            </a:r>
          </a:p>
        </p:txBody>
      </p:sp>
      <p:cxnSp>
        <p:nvCxnSpPr>
          <p:cNvPr id="19" name="Straight Arrow Connector 18">
            <a:extLst>
              <a:ext uri="{FF2B5EF4-FFF2-40B4-BE49-F238E27FC236}">
                <a16:creationId xmlns:a16="http://schemas.microsoft.com/office/drawing/2014/main" id="{5E4517B4-54CA-4EBF-8214-C0111ED680EB}"/>
              </a:ext>
            </a:extLst>
          </p:cNvPr>
          <p:cNvCxnSpPr>
            <a:cxnSpLocks/>
          </p:cNvCxnSpPr>
          <p:nvPr/>
        </p:nvCxnSpPr>
        <p:spPr>
          <a:xfrm>
            <a:off x="2993571" y="3429000"/>
            <a:ext cx="164374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FC78588-10EA-4EF7-AE16-5AC5ADC1867A}"/>
              </a:ext>
            </a:extLst>
          </p:cNvPr>
          <p:cNvCxnSpPr>
            <a:cxnSpLocks/>
          </p:cNvCxnSpPr>
          <p:nvPr/>
        </p:nvCxnSpPr>
        <p:spPr>
          <a:xfrm flipH="1">
            <a:off x="7370956" y="2087913"/>
            <a:ext cx="1685959" cy="111248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1B88872B-ED61-4B0D-9B2D-A44F0DDF5A23}"/>
              </a:ext>
            </a:extLst>
          </p:cNvPr>
          <p:cNvCxnSpPr>
            <a:cxnSpLocks/>
          </p:cNvCxnSpPr>
          <p:nvPr/>
        </p:nvCxnSpPr>
        <p:spPr>
          <a:xfrm flipV="1">
            <a:off x="6006755" y="4560551"/>
            <a:ext cx="0" cy="686363"/>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B5A0FA9-F845-4D53-9673-7EC6C0FAA29F}"/>
              </a:ext>
            </a:extLst>
          </p:cNvPr>
          <p:cNvCxnSpPr>
            <a:cxnSpLocks/>
          </p:cNvCxnSpPr>
          <p:nvPr/>
        </p:nvCxnSpPr>
        <p:spPr>
          <a:xfrm flipV="1">
            <a:off x="5045875" y="4583683"/>
            <a:ext cx="345641" cy="580532"/>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EF79BE0C-92B0-452C-9169-DE32A33CDE93}"/>
              </a:ext>
            </a:extLst>
          </p:cNvPr>
          <p:cNvCxnSpPr>
            <a:cxnSpLocks/>
          </p:cNvCxnSpPr>
          <p:nvPr/>
        </p:nvCxnSpPr>
        <p:spPr>
          <a:xfrm flipH="1" flipV="1">
            <a:off x="6588790" y="4602626"/>
            <a:ext cx="334524" cy="561589"/>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1A0DDBFF-99EA-4672-920E-C73624D49656}"/>
              </a:ext>
            </a:extLst>
          </p:cNvPr>
          <p:cNvGrpSpPr/>
          <p:nvPr/>
        </p:nvGrpSpPr>
        <p:grpSpPr>
          <a:xfrm>
            <a:off x="9119471" y="704909"/>
            <a:ext cx="2519049" cy="2179274"/>
            <a:chOff x="1822930" y="0"/>
            <a:chExt cx="1060829" cy="917742"/>
          </a:xfrm>
        </p:grpSpPr>
        <p:sp>
          <p:nvSpPr>
            <p:cNvPr id="46" name="Hexagon 45">
              <a:extLst>
                <a:ext uri="{FF2B5EF4-FFF2-40B4-BE49-F238E27FC236}">
                  <a16:creationId xmlns:a16="http://schemas.microsoft.com/office/drawing/2014/main" id="{C29E2B02-DB20-4434-A93B-84E5F038984A}"/>
                </a:ext>
              </a:extLst>
            </p:cNvPr>
            <p:cNvSpPr/>
            <p:nvPr/>
          </p:nvSpPr>
          <p:spPr>
            <a:xfrm>
              <a:off x="1822930" y="0"/>
              <a:ext cx="1060829" cy="917742"/>
            </a:xfrm>
            <a:prstGeom prst="hexagon">
              <a:avLst>
                <a:gd name="adj" fmla="val 28570"/>
                <a:gd name="vf" fmla="val 115470"/>
              </a:avLst>
            </a:prstGeom>
            <a:solidFill>
              <a:schemeClr val="accent1"/>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47" name="Hexagon 4">
              <a:extLst>
                <a:ext uri="{FF2B5EF4-FFF2-40B4-BE49-F238E27FC236}">
                  <a16:creationId xmlns:a16="http://schemas.microsoft.com/office/drawing/2014/main" id="{511EC155-9BB6-40EE-B9FF-042A14FB1CC9}"/>
                </a:ext>
              </a:extLst>
            </p:cNvPr>
            <p:cNvSpPr txBox="1"/>
            <p:nvPr/>
          </p:nvSpPr>
          <p:spPr>
            <a:xfrm>
              <a:off x="1998732" y="152089"/>
              <a:ext cx="709225" cy="6135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2400" kern="1200"/>
                <a:t>Local authority</a:t>
              </a:r>
            </a:p>
          </p:txBody>
        </p:sp>
      </p:grpSp>
      <p:grpSp>
        <p:nvGrpSpPr>
          <p:cNvPr id="48" name="Group 47">
            <a:extLst>
              <a:ext uri="{FF2B5EF4-FFF2-40B4-BE49-F238E27FC236}">
                <a16:creationId xmlns:a16="http://schemas.microsoft.com/office/drawing/2014/main" id="{51DD1832-2333-4271-88A6-1D6F1E214342}"/>
              </a:ext>
            </a:extLst>
          </p:cNvPr>
          <p:cNvGrpSpPr/>
          <p:nvPr/>
        </p:nvGrpSpPr>
        <p:grpSpPr>
          <a:xfrm>
            <a:off x="9119471" y="2287884"/>
            <a:ext cx="2519049" cy="2179274"/>
            <a:chOff x="1822930" y="0"/>
            <a:chExt cx="1060829" cy="917742"/>
          </a:xfrm>
        </p:grpSpPr>
        <p:sp>
          <p:nvSpPr>
            <p:cNvPr id="49" name="Hexagon 48">
              <a:extLst>
                <a:ext uri="{FF2B5EF4-FFF2-40B4-BE49-F238E27FC236}">
                  <a16:creationId xmlns:a16="http://schemas.microsoft.com/office/drawing/2014/main" id="{DC7438A4-F075-4CAC-B912-09F3F528418C}"/>
                </a:ext>
              </a:extLst>
            </p:cNvPr>
            <p:cNvSpPr/>
            <p:nvPr/>
          </p:nvSpPr>
          <p:spPr>
            <a:xfrm>
              <a:off x="1822930" y="0"/>
              <a:ext cx="1060829" cy="917742"/>
            </a:xfrm>
            <a:prstGeom prst="hexagon">
              <a:avLst>
                <a:gd name="adj" fmla="val 28570"/>
                <a:gd name="vf" fmla="val 115470"/>
              </a:avLst>
            </a:prstGeom>
            <a:solidFill>
              <a:schemeClr val="accent1"/>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50" name="Hexagon 4">
              <a:extLst>
                <a:ext uri="{FF2B5EF4-FFF2-40B4-BE49-F238E27FC236}">
                  <a16:creationId xmlns:a16="http://schemas.microsoft.com/office/drawing/2014/main" id="{782C982F-0CBB-41B6-8F2D-571CE9C21320}"/>
                </a:ext>
              </a:extLst>
            </p:cNvPr>
            <p:cNvSpPr txBox="1"/>
            <p:nvPr/>
          </p:nvSpPr>
          <p:spPr>
            <a:xfrm>
              <a:off x="1998732" y="152089"/>
              <a:ext cx="709225" cy="6135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GB" sz="2400" kern="1200"/>
                <a:t>Local authority</a:t>
              </a:r>
            </a:p>
          </p:txBody>
        </p:sp>
      </p:grpSp>
      <p:cxnSp>
        <p:nvCxnSpPr>
          <p:cNvPr id="56" name="Straight Arrow Connector 55">
            <a:extLst>
              <a:ext uri="{FF2B5EF4-FFF2-40B4-BE49-F238E27FC236}">
                <a16:creationId xmlns:a16="http://schemas.microsoft.com/office/drawing/2014/main" id="{336BBBAD-2B12-45D9-8034-0CF18A3BBECB}"/>
              </a:ext>
            </a:extLst>
          </p:cNvPr>
          <p:cNvCxnSpPr>
            <a:cxnSpLocks/>
          </p:cNvCxnSpPr>
          <p:nvPr/>
        </p:nvCxnSpPr>
        <p:spPr>
          <a:xfrm flipH="1">
            <a:off x="7460166" y="3377521"/>
            <a:ext cx="159674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706BD3A-2D94-467C-B3FC-FE266140DE68}"/>
              </a:ext>
            </a:extLst>
          </p:cNvPr>
          <p:cNvCxnSpPr>
            <a:cxnSpLocks/>
          </p:cNvCxnSpPr>
          <p:nvPr/>
        </p:nvCxnSpPr>
        <p:spPr>
          <a:xfrm flipH="1" flipV="1">
            <a:off x="7460166" y="3554643"/>
            <a:ext cx="1596748" cy="119577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03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Rectangle 111">
            <a:extLst>
              <a:ext uri="{FF2B5EF4-FFF2-40B4-BE49-F238E27FC236}">
                <a16:creationId xmlns:a16="http://schemas.microsoft.com/office/drawing/2014/main" id="{0F9B1077-C875-4B67-8C3C-70700E676F9A}"/>
              </a:ext>
            </a:extLst>
          </p:cNvPr>
          <p:cNvSpPr/>
          <p:nvPr/>
        </p:nvSpPr>
        <p:spPr>
          <a:xfrm>
            <a:off x="6096000" y="855577"/>
            <a:ext cx="5236396" cy="53521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a:solidFill>
                  <a:schemeClr val="bg1"/>
                </a:solidFill>
              </a:rPr>
              <a:t>SYSTEM</a:t>
            </a:r>
          </a:p>
        </p:txBody>
      </p:sp>
      <p:sp>
        <p:nvSpPr>
          <p:cNvPr id="114" name="Rectangle 113">
            <a:extLst>
              <a:ext uri="{FF2B5EF4-FFF2-40B4-BE49-F238E27FC236}">
                <a16:creationId xmlns:a16="http://schemas.microsoft.com/office/drawing/2014/main" id="{1E4DB430-A119-4001-B09E-EDA91F79CF75}"/>
              </a:ext>
            </a:extLst>
          </p:cNvPr>
          <p:cNvSpPr/>
          <p:nvPr/>
        </p:nvSpPr>
        <p:spPr>
          <a:xfrm>
            <a:off x="859604" y="855575"/>
            <a:ext cx="5236396" cy="53521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a:solidFill>
                  <a:schemeClr val="bg1"/>
                </a:solidFill>
              </a:rPr>
              <a:t>PLACE</a:t>
            </a:r>
          </a:p>
        </p:txBody>
      </p:sp>
      <p:cxnSp>
        <p:nvCxnSpPr>
          <p:cNvPr id="101" name="Straight Arrow Connector 100">
            <a:extLst>
              <a:ext uri="{FF2B5EF4-FFF2-40B4-BE49-F238E27FC236}">
                <a16:creationId xmlns:a16="http://schemas.microsoft.com/office/drawing/2014/main" id="{7CC8D374-6F08-44AC-BD61-A74DC575E989}"/>
              </a:ext>
            </a:extLst>
          </p:cNvPr>
          <p:cNvCxnSpPr>
            <a:cxnSpLocks/>
            <a:stCxn id="92" idx="2"/>
            <a:endCxn id="98" idx="0"/>
          </p:cNvCxnSpPr>
          <p:nvPr/>
        </p:nvCxnSpPr>
        <p:spPr>
          <a:xfrm flipH="1">
            <a:off x="3472291" y="3252970"/>
            <a:ext cx="5512" cy="69673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Rounded Corners 30">
            <a:extLst>
              <a:ext uri="{FF2B5EF4-FFF2-40B4-BE49-F238E27FC236}">
                <a16:creationId xmlns:a16="http://schemas.microsoft.com/office/drawing/2014/main" id="{E9D9E27B-2DEC-44EA-975C-A422C6F6FE21}"/>
              </a:ext>
            </a:extLst>
          </p:cNvPr>
          <p:cNvSpPr/>
          <p:nvPr/>
        </p:nvSpPr>
        <p:spPr>
          <a:xfrm>
            <a:off x="7204339" y="3949701"/>
            <a:ext cx="2973555" cy="2048130"/>
          </a:xfrm>
          <a:prstGeom prst="roundRect">
            <a:avLst/>
          </a:prstGeom>
          <a:solidFill>
            <a:schemeClr val="bg2"/>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a:solidFill>
                  <a:sysClr val="windowText" lastClr="000000"/>
                </a:solidFill>
              </a:rPr>
              <a:t>5-year joint forward plan</a:t>
            </a:r>
          </a:p>
          <a:p>
            <a:pPr marL="285750" indent="-285750">
              <a:buFont typeface="Arial" panose="020B0604020202020204" pitchFamily="34" charset="0"/>
              <a:buChar char="•"/>
            </a:pPr>
            <a:r>
              <a:rPr lang="en-GB" sz="1600">
                <a:solidFill>
                  <a:sysClr val="windowText" lastClr="000000"/>
                </a:solidFill>
              </a:rPr>
              <a:t>Must have regard to integrated care strategy</a:t>
            </a:r>
          </a:p>
          <a:p>
            <a:pPr marL="285750" indent="-285750">
              <a:buFont typeface="Arial" panose="020B0604020202020204" pitchFamily="34" charset="0"/>
              <a:buChar char="•"/>
            </a:pPr>
            <a:r>
              <a:rPr lang="en-GB" sz="1600">
                <a:solidFill>
                  <a:sysClr val="windowText" lastClr="000000"/>
                </a:solidFill>
              </a:rPr>
              <a:t>Must include steps to implement JLHWS</a:t>
            </a:r>
          </a:p>
          <a:p>
            <a:pPr marL="285750" indent="-285750">
              <a:buFont typeface="Arial" panose="020B0604020202020204" pitchFamily="34" charset="0"/>
              <a:buChar char="•"/>
            </a:pPr>
            <a:r>
              <a:rPr lang="en-GB" sz="1600">
                <a:solidFill>
                  <a:sysClr val="windowText" lastClr="000000"/>
                </a:solidFill>
              </a:rPr>
              <a:t>Jointly developed by ICBs and partner Trusts/FTs</a:t>
            </a:r>
          </a:p>
        </p:txBody>
      </p:sp>
      <p:sp>
        <p:nvSpPr>
          <p:cNvPr id="91" name="Rectangle: Rounded Corners 90">
            <a:extLst>
              <a:ext uri="{FF2B5EF4-FFF2-40B4-BE49-F238E27FC236}">
                <a16:creationId xmlns:a16="http://schemas.microsoft.com/office/drawing/2014/main" id="{8A935FED-2EFC-46A5-B9F8-BD7F9AFF62C0}"/>
              </a:ext>
            </a:extLst>
          </p:cNvPr>
          <p:cNvSpPr/>
          <p:nvPr/>
        </p:nvSpPr>
        <p:spPr>
          <a:xfrm>
            <a:off x="7216565" y="1204839"/>
            <a:ext cx="2962531" cy="2048130"/>
          </a:xfrm>
          <a:prstGeom prst="roundRect">
            <a:avLst/>
          </a:prstGeom>
          <a:solidFill>
            <a:schemeClr val="bg2"/>
          </a:solidFill>
          <a:ln w="57150">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GB" sz="1600" b="1">
                <a:solidFill>
                  <a:schemeClr val="tx1"/>
                </a:solidFill>
              </a:rPr>
              <a:t>Integrated Care Strategy</a:t>
            </a:r>
          </a:p>
          <a:p>
            <a:pPr marL="285750" indent="-285750">
              <a:buFont typeface="Arial" panose="020B0604020202020204" pitchFamily="34" charset="0"/>
              <a:buChar char="•"/>
            </a:pPr>
            <a:r>
              <a:rPr lang="en-GB" sz="1600">
                <a:solidFill>
                  <a:schemeClr val="tx1"/>
                </a:solidFill>
              </a:rPr>
              <a:t>The meet needs in JSNAs</a:t>
            </a:r>
          </a:p>
          <a:p>
            <a:pPr marL="285750" indent="-285750">
              <a:buFont typeface="Arial" panose="020B0604020202020204" pitchFamily="34" charset="0"/>
              <a:buChar char="•"/>
            </a:pPr>
            <a:r>
              <a:rPr lang="en-GB" sz="1600">
                <a:solidFill>
                  <a:schemeClr val="tx1"/>
                </a:solidFill>
              </a:rPr>
              <a:t>Produced by the ICP</a:t>
            </a:r>
          </a:p>
          <a:p>
            <a:pPr marL="285750" indent="-285750">
              <a:buFont typeface="Arial" panose="020B0604020202020204" pitchFamily="34" charset="0"/>
              <a:buChar char="•"/>
            </a:pPr>
            <a:r>
              <a:rPr lang="en-GB" sz="1600">
                <a:solidFill>
                  <a:schemeClr val="tx1"/>
                </a:solidFill>
              </a:rPr>
              <a:t>Relates to ICB, NHS England, and local authorities</a:t>
            </a:r>
          </a:p>
        </p:txBody>
      </p:sp>
      <p:sp>
        <p:nvSpPr>
          <p:cNvPr id="92" name="Rectangle: Rounded Corners 91">
            <a:extLst>
              <a:ext uri="{FF2B5EF4-FFF2-40B4-BE49-F238E27FC236}">
                <a16:creationId xmlns:a16="http://schemas.microsoft.com/office/drawing/2014/main" id="{C03800F4-8E95-4CF9-AE6F-B45D4AF364C0}"/>
              </a:ext>
            </a:extLst>
          </p:cNvPr>
          <p:cNvSpPr/>
          <p:nvPr/>
        </p:nvSpPr>
        <p:spPr>
          <a:xfrm>
            <a:off x="1996537" y="1204839"/>
            <a:ext cx="2962531" cy="2048131"/>
          </a:xfrm>
          <a:prstGeom prst="roundRect">
            <a:avLst/>
          </a:prstGeom>
          <a:solidFill>
            <a:srgbClr val="ECAC00"/>
          </a:solidFill>
          <a:ln w="5715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GB" sz="1600" b="1">
                <a:solidFill>
                  <a:schemeClr val="tx1"/>
                </a:solidFill>
              </a:rPr>
              <a:t>Joint strategic needs assessment</a:t>
            </a:r>
          </a:p>
          <a:p>
            <a:pPr marL="285750" indent="-285750">
              <a:buFont typeface="Arial" panose="020B0604020202020204" pitchFamily="34" charset="0"/>
              <a:buChar char="•"/>
            </a:pPr>
            <a:r>
              <a:rPr lang="en-GB" sz="1600">
                <a:solidFill>
                  <a:schemeClr val="tx1"/>
                </a:solidFill>
              </a:rPr>
              <a:t>Produced by Health and Wellbeing Boards</a:t>
            </a:r>
          </a:p>
          <a:p>
            <a:pPr marL="285750" indent="-285750">
              <a:buFont typeface="Arial" panose="020B0604020202020204" pitchFamily="34" charset="0"/>
              <a:buChar char="•"/>
            </a:pPr>
            <a:r>
              <a:rPr lang="en-GB" sz="1600">
                <a:solidFill>
                  <a:schemeClr val="tx1"/>
                </a:solidFill>
              </a:rPr>
              <a:t>Sets out the needs of the local authority’s population</a:t>
            </a:r>
          </a:p>
        </p:txBody>
      </p:sp>
      <p:sp>
        <p:nvSpPr>
          <p:cNvPr id="98" name="Rectangle: Rounded Corners 97">
            <a:extLst>
              <a:ext uri="{FF2B5EF4-FFF2-40B4-BE49-F238E27FC236}">
                <a16:creationId xmlns:a16="http://schemas.microsoft.com/office/drawing/2014/main" id="{E3E1F5B5-0526-4E73-8EDE-C41D9E748247}"/>
              </a:ext>
            </a:extLst>
          </p:cNvPr>
          <p:cNvSpPr/>
          <p:nvPr/>
        </p:nvSpPr>
        <p:spPr>
          <a:xfrm>
            <a:off x="1985513" y="3949701"/>
            <a:ext cx="2973555" cy="2048131"/>
          </a:xfrm>
          <a:prstGeom prst="roundRect">
            <a:avLst/>
          </a:prstGeom>
          <a:solidFill>
            <a:schemeClr val="bg2"/>
          </a:solidFill>
          <a:ln w="57150">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b="1">
                <a:solidFill>
                  <a:schemeClr val="tx1"/>
                </a:solidFill>
              </a:rPr>
              <a:t>Joint local health and wellbeing strategy</a:t>
            </a:r>
          </a:p>
          <a:p>
            <a:pPr marL="285750" indent="-285750">
              <a:buFont typeface="Arial" panose="020B0604020202020204" pitchFamily="34" charset="0"/>
              <a:buChar char="•"/>
            </a:pPr>
            <a:r>
              <a:rPr lang="en-GB" sz="1600">
                <a:solidFill>
                  <a:schemeClr val="tx1"/>
                </a:solidFill>
              </a:rPr>
              <a:t>To meet needs in JSNA</a:t>
            </a:r>
          </a:p>
          <a:p>
            <a:pPr marL="285750" indent="-285750">
              <a:buFont typeface="Arial" panose="020B0604020202020204" pitchFamily="34" charset="0"/>
              <a:buChar char="•"/>
            </a:pPr>
            <a:r>
              <a:rPr lang="en-GB" sz="1600">
                <a:solidFill>
                  <a:schemeClr val="tx1"/>
                </a:solidFill>
              </a:rPr>
              <a:t>Produced by Health and Wellbeing Boards</a:t>
            </a:r>
          </a:p>
          <a:p>
            <a:pPr marL="285750" indent="-285750">
              <a:buFont typeface="Arial" panose="020B0604020202020204" pitchFamily="34" charset="0"/>
              <a:buChar char="•"/>
            </a:pPr>
            <a:r>
              <a:rPr lang="en-GB" sz="1600">
                <a:solidFill>
                  <a:schemeClr val="tx1"/>
                </a:solidFill>
              </a:rPr>
              <a:t>Relates to ICB, NHS England, and the local authority</a:t>
            </a:r>
          </a:p>
        </p:txBody>
      </p:sp>
      <p:cxnSp>
        <p:nvCxnSpPr>
          <p:cNvPr id="227" name="Straight Arrow Connector 226">
            <a:extLst>
              <a:ext uri="{FF2B5EF4-FFF2-40B4-BE49-F238E27FC236}">
                <a16:creationId xmlns:a16="http://schemas.microsoft.com/office/drawing/2014/main" id="{5F42E746-EFA2-4644-8B02-78CF33EDCAE6}"/>
              </a:ext>
            </a:extLst>
          </p:cNvPr>
          <p:cNvCxnSpPr>
            <a:cxnSpLocks/>
            <a:stCxn id="92" idx="3"/>
            <a:endCxn id="91" idx="1"/>
          </p:cNvCxnSpPr>
          <p:nvPr/>
        </p:nvCxnSpPr>
        <p:spPr>
          <a:xfrm flipV="1">
            <a:off x="4959068" y="2228904"/>
            <a:ext cx="2257497"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EE852678-9A8E-4560-92FB-F155E6A9CAAC}"/>
              </a:ext>
            </a:extLst>
          </p:cNvPr>
          <p:cNvCxnSpPr>
            <a:cxnSpLocks/>
            <a:stCxn id="98" idx="3"/>
            <a:endCxn id="31" idx="1"/>
          </p:cNvCxnSpPr>
          <p:nvPr/>
        </p:nvCxnSpPr>
        <p:spPr>
          <a:xfrm flipV="1">
            <a:off x="4959068" y="4973766"/>
            <a:ext cx="2246473"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9CE1635-1EFB-46FD-BFA4-B61F6CC2754D}"/>
              </a:ext>
            </a:extLst>
          </p:cNvPr>
          <p:cNvCxnSpPr>
            <a:cxnSpLocks/>
            <a:stCxn id="91" idx="2"/>
            <a:endCxn id="31" idx="0"/>
          </p:cNvCxnSpPr>
          <p:nvPr/>
        </p:nvCxnSpPr>
        <p:spPr>
          <a:xfrm flipH="1">
            <a:off x="8691117" y="3252969"/>
            <a:ext cx="6714" cy="696732"/>
          </a:xfrm>
          <a:prstGeom prst="straightConnector1">
            <a:avLst/>
          </a:prstGeom>
          <a:ln w="571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08" name="Title 107">
            <a:extLst>
              <a:ext uri="{FF2B5EF4-FFF2-40B4-BE49-F238E27FC236}">
                <a16:creationId xmlns:a16="http://schemas.microsoft.com/office/drawing/2014/main" id="{467D7398-93D4-4E76-B70A-05B28A5D7AE2}"/>
              </a:ext>
            </a:extLst>
          </p:cNvPr>
          <p:cNvSpPr>
            <a:spLocks noGrp="1"/>
          </p:cNvSpPr>
          <p:nvPr>
            <p:ph type="title"/>
          </p:nvPr>
        </p:nvSpPr>
        <p:spPr/>
        <p:txBody>
          <a:bodyPr>
            <a:normAutofit/>
          </a:bodyPr>
          <a:lstStyle/>
          <a:p>
            <a:r>
              <a:rPr lang="en-GB" sz="3200" b="1"/>
              <a:t>ICS strategies and plans</a:t>
            </a:r>
            <a:endParaRPr lang="en-GB"/>
          </a:p>
        </p:txBody>
      </p:sp>
      <p:cxnSp>
        <p:nvCxnSpPr>
          <p:cNvPr id="3" name="Straight Arrow Connector 2">
            <a:extLst>
              <a:ext uri="{FF2B5EF4-FFF2-40B4-BE49-F238E27FC236}">
                <a16:creationId xmlns:a16="http://schemas.microsoft.com/office/drawing/2014/main" id="{D78E3DFE-462E-4B9B-9EE9-CCA9D9DCC300}"/>
              </a:ext>
            </a:extLst>
          </p:cNvPr>
          <p:cNvCxnSpPr>
            <a:cxnSpLocks/>
            <a:stCxn id="91" idx="1"/>
            <a:endCxn id="98" idx="3"/>
          </p:cNvCxnSpPr>
          <p:nvPr/>
        </p:nvCxnSpPr>
        <p:spPr>
          <a:xfrm flipH="1">
            <a:off x="4959068" y="2228904"/>
            <a:ext cx="2257497" cy="2744863"/>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55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AD64E853-1C71-4E8B-AE10-986881681711}"/>
              </a:ext>
            </a:extLst>
          </p:cNvPr>
          <p:cNvGrpSpPr/>
          <p:nvPr/>
        </p:nvGrpSpPr>
        <p:grpSpPr>
          <a:xfrm>
            <a:off x="1779498" y="745448"/>
            <a:ext cx="8644437" cy="5238794"/>
            <a:chOff x="1095429" y="701598"/>
            <a:chExt cx="8110639" cy="6031096"/>
          </a:xfrm>
        </p:grpSpPr>
        <p:grpSp>
          <p:nvGrpSpPr>
            <p:cNvPr id="31" name="Group 30">
              <a:extLst>
                <a:ext uri="{FF2B5EF4-FFF2-40B4-BE49-F238E27FC236}">
                  <a16:creationId xmlns:a16="http://schemas.microsoft.com/office/drawing/2014/main" id="{9EB24445-2F81-47E4-99C8-5D1DCBB6FEF7}"/>
                </a:ext>
              </a:extLst>
            </p:cNvPr>
            <p:cNvGrpSpPr/>
            <p:nvPr/>
          </p:nvGrpSpPr>
          <p:grpSpPr>
            <a:xfrm>
              <a:off x="1095429" y="701598"/>
              <a:ext cx="8110639" cy="6031096"/>
              <a:chOff x="1094757" y="583795"/>
              <a:chExt cx="8059184" cy="6158130"/>
            </a:xfrm>
          </p:grpSpPr>
          <p:sp>
            <p:nvSpPr>
              <p:cNvPr id="28" name="TextBox 27">
                <a:extLst>
                  <a:ext uri="{FF2B5EF4-FFF2-40B4-BE49-F238E27FC236}">
                    <a16:creationId xmlns:a16="http://schemas.microsoft.com/office/drawing/2014/main" id="{099AEA41-049B-4785-8033-1A8522C356A7}"/>
                  </a:ext>
                </a:extLst>
              </p:cNvPr>
              <p:cNvSpPr txBox="1"/>
              <p:nvPr/>
            </p:nvSpPr>
            <p:spPr>
              <a:xfrm>
                <a:off x="1095952" y="1308291"/>
                <a:ext cx="4181112" cy="5433634"/>
              </a:xfrm>
              <a:prstGeom prst="rect">
                <a:avLst/>
              </a:prstGeom>
              <a:solidFill>
                <a:schemeClr val="accent1"/>
              </a:solidFill>
            </p:spPr>
            <p:txBody>
              <a:bodyPr wrap="square" rtlCol="0" anchor="b">
                <a:noAutofit/>
              </a:bodyPr>
              <a:lstStyle/>
              <a:p>
                <a:pPr algn="ctr"/>
                <a:r>
                  <a:rPr lang="en-GB" b="1">
                    <a:solidFill>
                      <a:schemeClr val="bg1"/>
                    </a:solidFill>
                  </a:rPr>
                  <a:t>MINIMUM REQUIREMENTS</a:t>
                </a:r>
              </a:p>
            </p:txBody>
          </p:sp>
          <p:sp>
            <p:nvSpPr>
              <p:cNvPr id="29" name="TextBox 28">
                <a:extLst>
                  <a:ext uri="{FF2B5EF4-FFF2-40B4-BE49-F238E27FC236}">
                    <a16:creationId xmlns:a16="http://schemas.microsoft.com/office/drawing/2014/main" id="{BC40C59B-5692-4D61-977D-DEEAA2383304}"/>
                  </a:ext>
                </a:extLst>
              </p:cNvPr>
              <p:cNvSpPr txBox="1"/>
              <p:nvPr/>
            </p:nvSpPr>
            <p:spPr>
              <a:xfrm>
                <a:off x="5238201" y="1308291"/>
                <a:ext cx="3906267" cy="5433634"/>
              </a:xfrm>
              <a:prstGeom prst="rect">
                <a:avLst/>
              </a:prstGeom>
              <a:solidFill>
                <a:schemeClr val="tx2"/>
              </a:solidFill>
            </p:spPr>
            <p:txBody>
              <a:bodyPr wrap="square" lIns="0" tIns="36000" bIns="0" rtlCol="0" anchor="b">
                <a:noAutofit/>
              </a:bodyPr>
              <a:lstStyle/>
              <a:p>
                <a:pPr algn="ctr"/>
                <a:r>
                  <a:rPr lang="en-GB" b="1">
                    <a:solidFill>
                      <a:schemeClr val="bg1"/>
                    </a:solidFill>
                  </a:rPr>
                  <a:t>NON-EXHAUSTIVE FURTHER OPTIONS</a:t>
                </a:r>
              </a:p>
            </p:txBody>
          </p:sp>
          <p:grpSp>
            <p:nvGrpSpPr>
              <p:cNvPr id="22" name="Group 21">
                <a:extLst>
                  <a:ext uri="{FF2B5EF4-FFF2-40B4-BE49-F238E27FC236}">
                    <a16:creationId xmlns:a16="http://schemas.microsoft.com/office/drawing/2014/main" id="{656626D7-A0CA-44F6-9248-C821BE784A2A}"/>
                  </a:ext>
                </a:extLst>
              </p:cNvPr>
              <p:cNvGrpSpPr/>
              <p:nvPr/>
            </p:nvGrpSpPr>
            <p:grpSpPr>
              <a:xfrm>
                <a:off x="1094759" y="583795"/>
                <a:ext cx="8059182" cy="5380226"/>
                <a:chOff x="1104299" y="583638"/>
                <a:chExt cx="8090898" cy="5400609"/>
              </a:xfrm>
            </p:grpSpPr>
            <p:grpSp>
              <p:nvGrpSpPr>
                <p:cNvPr id="9" name="Group 8">
                  <a:extLst>
                    <a:ext uri="{FF2B5EF4-FFF2-40B4-BE49-F238E27FC236}">
                      <a16:creationId xmlns:a16="http://schemas.microsoft.com/office/drawing/2014/main" id="{771B33E1-C89C-4E05-A045-7E08D4CE3B07}"/>
                    </a:ext>
                  </a:extLst>
                </p:cNvPr>
                <p:cNvGrpSpPr/>
                <p:nvPr/>
              </p:nvGrpSpPr>
              <p:grpSpPr>
                <a:xfrm rot="16200000">
                  <a:off x="2449443" y="-761506"/>
                  <a:ext cx="5400609" cy="8090898"/>
                  <a:chOff x="-2143782" y="391439"/>
                  <a:chExt cx="18291915" cy="4062438"/>
                </a:xfrm>
              </p:grpSpPr>
              <p:sp>
                <p:nvSpPr>
                  <p:cNvPr id="13" name="Rectangle 12">
                    <a:extLst>
                      <a:ext uri="{FF2B5EF4-FFF2-40B4-BE49-F238E27FC236}">
                        <a16:creationId xmlns:a16="http://schemas.microsoft.com/office/drawing/2014/main" id="{A93175BC-F3A9-4FAD-BDB6-78D5C16A4FDE}"/>
                      </a:ext>
                    </a:extLst>
                  </p:cNvPr>
                  <p:cNvSpPr/>
                  <p:nvPr/>
                </p:nvSpPr>
                <p:spPr>
                  <a:xfrm rot="5400000">
                    <a:off x="10515791" y="-423787"/>
                    <a:ext cx="903779" cy="48461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Secretary of State Guidance</a:t>
                    </a:r>
                  </a:p>
                </p:txBody>
              </p:sp>
              <p:sp>
                <p:nvSpPr>
                  <p:cNvPr id="14" name="Rectangle 13">
                    <a:extLst>
                      <a:ext uri="{FF2B5EF4-FFF2-40B4-BE49-F238E27FC236}">
                        <a16:creationId xmlns:a16="http://schemas.microsoft.com/office/drawing/2014/main" id="{814844D1-9AF3-4158-92D4-AA40C3C2AB91}"/>
                      </a:ext>
                    </a:extLst>
                  </p:cNvPr>
                  <p:cNvSpPr/>
                  <p:nvPr/>
                </p:nvSpPr>
                <p:spPr>
                  <a:xfrm rot="5400000">
                    <a:off x="10556459" y="-1420203"/>
                    <a:ext cx="903779" cy="48461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NHS Mandate</a:t>
                    </a:r>
                  </a:p>
                </p:txBody>
              </p:sp>
              <p:sp>
                <p:nvSpPr>
                  <p:cNvPr id="15" name="Rectangle 14">
                    <a:extLst>
                      <a:ext uri="{FF2B5EF4-FFF2-40B4-BE49-F238E27FC236}">
                        <a16:creationId xmlns:a16="http://schemas.microsoft.com/office/drawing/2014/main" id="{9183E3BD-BE9E-4CF9-A046-63A92FCD33C5}"/>
                      </a:ext>
                    </a:extLst>
                  </p:cNvPr>
                  <p:cNvSpPr/>
                  <p:nvPr/>
                </p:nvSpPr>
                <p:spPr>
                  <a:xfrm>
                    <a:off x="13684966" y="391439"/>
                    <a:ext cx="2463167" cy="4062438"/>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vert="vert" rtlCol="0" anchor="ctr"/>
                  <a:lstStyle/>
                  <a:p>
                    <a:pPr algn="ctr"/>
                    <a:r>
                      <a:rPr lang="en-GB" sz="2400" b="1" cap="all"/>
                      <a:t>Integrated care strategy</a:t>
                    </a:r>
                  </a:p>
                  <a:p>
                    <a:pPr algn="ctr"/>
                    <a:r>
                      <a:rPr lang="en-GB"/>
                      <a:t>(1 per ICP)</a:t>
                    </a:r>
                  </a:p>
                </p:txBody>
              </p:sp>
              <p:sp>
                <p:nvSpPr>
                  <p:cNvPr id="16" name="Rectangle 15">
                    <a:extLst>
                      <a:ext uri="{FF2B5EF4-FFF2-40B4-BE49-F238E27FC236}">
                        <a16:creationId xmlns:a16="http://schemas.microsoft.com/office/drawing/2014/main" id="{B916B621-8F23-499A-904F-F8447E7B5ACB}"/>
                      </a:ext>
                    </a:extLst>
                  </p:cNvPr>
                  <p:cNvSpPr/>
                  <p:nvPr/>
                </p:nvSpPr>
                <p:spPr>
                  <a:xfrm rot="5400000">
                    <a:off x="-789698" y="-796527"/>
                    <a:ext cx="1890418" cy="4598586"/>
                  </a:xfrm>
                  <a:prstGeom prst="rect">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a:solidFill>
                          <a:schemeClr val="tx1"/>
                        </a:solidFill>
                      </a:rPr>
                      <a:t>Joint strategic needs assessments </a:t>
                    </a:r>
                  </a:p>
                  <a:p>
                    <a:pPr algn="ctr"/>
                    <a:r>
                      <a:rPr lang="en-GB">
                        <a:solidFill>
                          <a:schemeClr val="tx1"/>
                        </a:solidFill>
                      </a:rPr>
                      <a:t>(JSNAs)</a:t>
                    </a:r>
                  </a:p>
                  <a:p>
                    <a:pPr algn="ctr"/>
                    <a:r>
                      <a:rPr lang="en-GB">
                        <a:solidFill>
                          <a:schemeClr val="tx1"/>
                        </a:solidFill>
                      </a:rPr>
                      <a:t>(one per HWB)</a:t>
                    </a:r>
                  </a:p>
                </p:txBody>
              </p:sp>
            </p:grpSp>
            <p:sp>
              <p:nvSpPr>
                <p:cNvPr id="10" name="Rectangle 9">
                  <a:extLst>
                    <a:ext uri="{FF2B5EF4-FFF2-40B4-BE49-F238E27FC236}">
                      <a16:creationId xmlns:a16="http://schemas.microsoft.com/office/drawing/2014/main" id="{0D934767-70EA-487B-9A0A-0ACAEF268E82}"/>
                    </a:ext>
                  </a:extLst>
                </p:cNvPr>
                <p:cNvSpPr/>
                <p:nvPr/>
              </p:nvSpPr>
              <p:spPr>
                <a:xfrm>
                  <a:off x="1435148" y="2999494"/>
                  <a:ext cx="1800000" cy="1408568"/>
                </a:xfrm>
                <a:prstGeom prst="rect">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solidFill>
                        <a:schemeClr val="tx1"/>
                      </a:solidFill>
                    </a:rPr>
                    <a:t>People living and working in the area</a:t>
                  </a:r>
                </a:p>
              </p:txBody>
            </p:sp>
            <p:sp>
              <p:nvSpPr>
                <p:cNvPr id="12" name="Rectangle 11">
                  <a:extLst>
                    <a:ext uri="{FF2B5EF4-FFF2-40B4-BE49-F238E27FC236}">
                      <a16:creationId xmlns:a16="http://schemas.microsoft.com/office/drawing/2014/main" id="{803155FA-AFB3-4885-803E-D312441DD2F7}"/>
                    </a:ext>
                  </a:extLst>
                </p:cNvPr>
                <p:cNvSpPr/>
                <p:nvPr/>
              </p:nvSpPr>
              <p:spPr>
                <a:xfrm>
                  <a:off x="3400175" y="3024394"/>
                  <a:ext cx="1800000" cy="1401896"/>
                </a:xfrm>
                <a:prstGeom prst="rect">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solidFill>
                        <a:schemeClr val="tx1"/>
                      </a:solidFill>
                    </a:rPr>
                    <a:t>Local Healthwatch</a:t>
                  </a:r>
                </a:p>
                <a:p>
                  <a:pPr algn="ctr"/>
                  <a:r>
                    <a:rPr lang="en-GB">
                      <a:solidFill>
                        <a:schemeClr val="tx1"/>
                      </a:solidFill>
                    </a:rPr>
                    <a:t>(one per LA)</a:t>
                  </a:r>
                </a:p>
              </p:txBody>
            </p:sp>
          </p:grpSp>
          <p:grpSp>
            <p:nvGrpSpPr>
              <p:cNvPr id="30" name="Group 29">
                <a:extLst>
                  <a:ext uri="{FF2B5EF4-FFF2-40B4-BE49-F238E27FC236}">
                    <a16:creationId xmlns:a16="http://schemas.microsoft.com/office/drawing/2014/main" id="{43F86F6C-569B-4E2F-9C0F-D8348E8E2027}"/>
                  </a:ext>
                </a:extLst>
              </p:cNvPr>
              <p:cNvGrpSpPr/>
              <p:nvPr/>
            </p:nvGrpSpPr>
            <p:grpSpPr>
              <a:xfrm>
                <a:off x="1094757" y="1382870"/>
                <a:ext cx="268639" cy="4565203"/>
                <a:chOff x="1081994" y="1382865"/>
                <a:chExt cx="243605" cy="4566221"/>
              </a:xfrm>
            </p:grpSpPr>
            <p:sp>
              <p:nvSpPr>
                <p:cNvPr id="6" name="TextBox 5">
                  <a:extLst>
                    <a:ext uri="{FF2B5EF4-FFF2-40B4-BE49-F238E27FC236}">
                      <a16:creationId xmlns:a16="http://schemas.microsoft.com/office/drawing/2014/main" id="{681446E8-8D74-4559-AC6B-192295221262}"/>
                    </a:ext>
                  </a:extLst>
                </p:cNvPr>
                <p:cNvSpPr txBox="1"/>
                <p:nvPr/>
              </p:nvSpPr>
              <p:spPr>
                <a:xfrm rot="16200000">
                  <a:off x="536280" y="5161285"/>
                  <a:ext cx="1358018" cy="217584"/>
                </a:xfrm>
                <a:prstGeom prst="rect">
                  <a:avLst/>
                </a:prstGeom>
                <a:solidFill>
                  <a:schemeClr val="tx2"/>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spAutoFit/>
                </a:bodyPr>
                <a:lstStyle/>
                <a:p>
                  <a:pPr algn="ctr"/>
                  <a:r>
                    <a:rPr lang="en-GB" sz="1200">
                      <a:solidFill>
                        <a:schemeClr val="bg1"/>
                      </a:solidFill>
                    </a:rPr>
                    <a:t>EVIDENCE</a:t>
                  </a:r>
                </a:p>
              </p:txBody>
            </p:sp>
            <p:sp>
              <p:nvSpPr>
                <p:cNvPr id="7" name="TextBox 6">
                  <a:extLst>
                    <a:ext uri="{FF2B5EF4-FFF2-40B4-BE49-F238E27FC236}">
                      <a16:creationId xmlns:a16="http://schemas.microsoft.com/office/drawing/2014/main" id="{DADF0B16-0484-431E-BD71-FB11AB43D1C8}"/>
                    </a:ext>
                  </a:extLst>
                </p:cNvPr>
                <p:cNvSpPr txBox="1"/>
                <p:nvPr/>
              </p:nvSpPr>
              <p:spPr>
                <a:xfrm rot="16200000">
                  <a:off x="525912" y="3614446"/>
                  <a:ext cx="1378753" cy="217584"/>
                </a:xfrm>
                <a:prstGeom prst="rect">
                  <a:avLst/>
                </a:prstGeom>
                <a:solidFill>
                  <a:schemeClr val="tx2"/>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spAutoFit/>
                </a:bodyPr>
                <a:lstStyle/>
                <a:p>
                  <a:pPr algn="ctr"/>
                  <a:r>
                    <a:rPr lang="en-GB" sz="1200">
                      <a:solidFill>
                        <a:schemeClr val="bg1"/>
                      </a:solidFill>
                    </a:rPr>
                    <a:t>INVOLVEMENT</a:t>
                  </a:r>
                  <a:endParaRPr lang="en-GB" sz="1400">
                    <a:solidFill>
                      <a:schemeClr val="bg1"/>
                    </a:solidFill>
                  </a:endParaRPr>
                </a:p>
              </p:txBody>
            </p:sp>
            <p:sp>
              <p:nvSpPr>
                <p:cNvPr id="8" name="TextBox 7">
                  <a:extLst>
                    <a:ext uri="{FF2B5EF4-FFF2-40B4-BE49-F238E27FC236}">
                      <a16:creationId xmlns:a16="http://schemas.microsoft.com/office/drawing/2014/main" id="{F08DA849-C6AB-4DE1-9979-AE55E4D83B7A}"/>
                    </a:ext>
                  </a:extLst>
                </p:cNvPr>
                <p:cNvSpPr txBox="1"/>
                <p:nvPr/>
              </p:nvSpPr>
              <p:spPr>
                <a:xfrm rot="16200000">
                  <a:off x="491735" y="1973124"/>
                  <a:ext cx="1424123" cy="243605"/>
                </a:xfrm>
                <a:prstGeom prst="rect">
                  <a:avLst/>
                </a:prstGeom>
                <a:solidFill>
                  <a:schemeClr val="tx2"/>
                </a:solidFill>
                <a:ln>
                  <a:noFill/>
                </a:ln>
              </p:spPr>
              <p:style>
                <a:lnRef idx="2">
                  <a:schemeClr val="accent3"/>
                </a:lnRef>
                <a:fillRef idx="1">
                  <a:schemeClr val="lt1"/>
                </a:fillRef>
                <a:effectRef idx="0">
                  <a:schemeClr val="accent3"/>
                </a:effectRef>
                <a:fontRef idx="minor">
                  <a:schemeClr val="dk1"/>
                </a:fontRef>
              </p:style>
              <p:txBody>
                <a:bodyPr wrap="square" lIns="36000" tIns="36000" rIns="36000" bIns="36000" rtlCol="0">
                  <a:spAutoFit/>
                </a:bodyPr>
                <a:lstStyle/>
                <a:p>
                  <a:pPr algn="ctr"/>
                  <a:r>
                    <a:rPr lang="en-GB" sz="1200">
                      <a:solidFill>
                        <a:schemeClr val="bg1"/>
                      </a:solidFill>
                    </a:rPr>
                    <a:t>DOCUMENT</a:t>
                  </a:r>
                  <a:r>
                    <a:rPr lang="en-GB" sz="1400">
                      <a:solidFill>
                        <a:schemeClr val="bg1"/>
                      </a:solidFill>
                    </a:rPr>
                    <a:t>S</a:t>
                  </a:r>
                </a:p>
              </p:txBody>
            </p:sp>
          </p:grpSp>
        </p:grpSp>
        <p:sp>
          <p:nvSpPr>
            <p:cNvPr id="23" name="Rectangle 22">
              <a:extLst>
                <a:ext uri="{FF2B5EF4-FFF2-40B4-BE49-F238E27FC236}">
                  <a16:creationId xmlns:a16="http://schemas.microsoft.com/office/drawing/2014/main" id="{47C9AF9D-FDBD-405C-8DA2-255221CB6E11}"/>
                </a:ext>
              </a:extLst>
            </p:cNvPr>
            <p:cNvSpPr/>
            <p:nvPr/>
          </p:nvSpPr>
          <p:spPr>
            <a:xfrm>
              <a:off x="5366773" y="3065638"/>
              <a:ext cx="3765026" cy="1401895"/>
            </a:xfrm>
            <a:prstGeom prst="rect">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solidFill>
                    <a:schemeClr val="tx1"/>
                  </a:solidFill>
                </a:rPr>
                <a:t>VCSE groups, Adult Social Care providers, Borough and District Councils, unpaid carers, children and young people, public health experts</a:t>
              </a:r>
            </a:p>
          </p:txBody>
        </p:sp>
        <p:sp>
          <p:nvSpPr>
            <p:cNvPr id="26" name="Rectangle 25">
              <a:extLst>
                <a:ext uri="{FF2B5EF4-FFF2-40B4-BE49-F238E27FC236}">
                  <a16:creationId xmlns:a16="http://schemas.microsoft.com/office/drawing/2014/main" id="{F16B8670-08C3-4B58-88DE-4F661CA8E3A6}"/>
                </a:ext>
              </a:extLst>
            </p:cNvPr>
            <p:cNvSpPr/>
            <p:nvPr/>
          </p:nvSpPr>
          <p:spPr>
            <a:xfrm>
              <a:off x="5348571" y="1495903"/>
              <a:ext cx="3797037" cy="1400400"/>
            </a:xfrm>
            <a:prstGeom prst="rect">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solidFill>
                    <a:schemeClr val="tx1"/>
                  </a:solidFill>
                </a:rPr>
                <a:t>Joint local health and wellbeing strategies, LA plans and strategies, LA corporate strategies, commission reports </a:t>
              </a:r>
            </a:p>
          </p:txBody>
        </p:sp>
        <p:sp>
          <p:nvSpPr>
            <p:cNvPr id="27" name="Rectangle 26">
              <a:extLst>
                <a:ext uri="{FF2B5EF4-FFF2-40B4-BE49-F238E27FC236}">
                  <a16:creationId xmlns:a16="http://schemas.microsoft.com/office/drawing/2014/main" id="{E4089849-2A67-4B94-AD99-FB7A637E2F20}"/>
                </a:ext>
              </a:extLst>
            </p:cNvPr>
            <p:cNvSpPr/>
            <p:nvPr/>
          </p:nvSpPr>
          <p:spPr>
            <a:xfrm>
              <a:off x="5356688" y="4625511"/>
              <a:ext cx="3765027" cy="1357713"/>
            </a:xfrm>
            <a:prstGeom prst="rect">
              <a:avLst/>
            </a:prstGeom>
            <a:solidFill>
              <a:schemeClr val="bg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solidFill>
                    <a:schemeClr val="tx1"/>
                  </a:solidFill>
                </a:rPr>
                <a:t>user data, local intelligence, VCSE analysis, user feedback</a:t>
              </a:r>
            </a:p>
          </p:txBody>
        </p:sp>
      </p:grpSp>
      <p:sp>
        <p:nvSpPr>
          <p:cNvPr id="33" name="TextBox 32">
            <a:extLst>
              <a:ext uri="{FF2B5EF4-FFF2-40B4-BE49-F238E27FC236}">
                <a16:creationId xmlns:a16="http://schemas.microsoft.com/office/drawing/2014/main" id="{39FBB88D-0264-4C08-95DF-A9A5066D2C43}"/>
              </a:ext>
            </a:extLst>
          </p:cNvPr>
          <p:cNvSpPr txBox="1"/>
          <p:nvPr/>
        </p:nvSpPr>
        <p:spPr>
          <a:xfrm>
            <a:off x="151218" y="-23993"/>
            <a:ext cx="9643730" cy="769441"/>
          </a:xfrm>
          <a:prstGeom prst="rect">
            <a:avLst/>
          </a:prstGeom>
          <a:noFill/>
        </p:spPr>
        <p:txBody>
          <a:bodyPr wrap="square" rtlCol="0">
            <a:spAutoFit/>
          </a:bodyPr>
          <a:lstStyle/>
          <a:p>
            <a:r>
              <a:rPr lang="en-GB" sz="4400"/>
              <a:t>Integrated Care Strategies</a:t>
            </a:r>
          </a:p>
        </p:txBody>
      </p:sp>
    </p:spTree>
    <p:extLst>
      <p:ext uri="{BB962C8B-B14F-4D97-AF65-F5344CB8AC3E}">
        <p14:creationId xmlns:p14="http://schemas.microsoft.com/office/powerpoint/2010/main" val="5438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5195EA4A-9323-43B9-BCC4-FB6FFDC40215}"/>
              </a:ext>
            </a:extLst>
          </p:cNvPr>
          <p:cNvGraphicFramePr>
            <a:graphicFrameLocks noGrp="1"/>
          </p:cNvGraphicFramePr>
          <p:nvPr/>
        </p:nvGraphicFramePr>
        <p:xfrm>
          <a:off x="5918357" y="2372220"/>
          <a:ext cx="5886300" cy="2712720"/>
        </p:xfrm>
        <a:graphic>
          <a:graphicData uri="http://schemas.openxmlformats.org/drawingml/2006/table">
            <a:tbl>
              <a:tblPr>
                <a:tableStyleId>{5C22544A-7EE6-4342-B048-85BDC9FD1C3A}</a:tableStyleId>
              </a:tblPr>
              <a:tblGrid>
                <a:gridCol w="2943150">
                  <a:extLst>
                    <a:ext uri="{9D8B030D-6E8A-4147-A177-3AD203B41FA5}">
                      <a16:colId xmlns:a16="http://schemas.microsoft.com/office/drawing/2014/main" val="2084426692"/>
                    </a:ext>
                  </a:extLst>
                </a:gridCol>
                <a:gridCol w="2943150">
                  <a:extLst>
                    <a:ext uri="{9D8B030D-6E8A-4147-A177-3AD203B41FA5}">
                      <a16:colId xmlns:a16="http://schemas.microsoft.com/office/drawing/2014/main" val="129184308"/>
                    </a:ext>
                  </a:extLst>
                </a:gridCol>
              </a:tblGrid>
              <a:tr h="615286">
                <a:tc>
                  <a:txBody>
                    <a:bodyPr/>
                    <a:lstStyle/>
                    <a:p>
                      <a:pPr algn="ctr"/>
                      <a:r>
                        <a:rPr lang="en-GB" sz="4000">
                          <a:solidFill>
                            <a:srgbClr val="00B050"/>
                          </a:solidFill>
                          <a:sym typeface="Wingdings" panose="05000000000000000000" pitchFamily="2" charset="2"/>
                        </a:rPr>
                        <a:t></a:t>
                      </a:r>
                      <a:endParaRPr lang="en-GB" sz="4000">
                        <a:solidFill>
                          <a:srgbClr val="00B050"/>
                        </a:solidFill>
                      </a:endParaRPr>
                    </a:p>
                  </a:txBody>
                  <a:tcPr>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tx2"/>
                    </a:solidFill>
                  </a:tcPr>
                </a:tc>
                <a:tc>
                  <a:txBody>
                    <a:bodyPr/>
                    <a:lstStyle/>
                    <a:p>
                      <a:pPr algn="ctr"/>
                      <a:r>
                        <a:rPr lang="en-GB" sz="4000">
                          <a:solidFill>
                            <a:srgbClr val="FF0000"/>
                          </a:solidFill>
                          <a:sym typeface="Wingdings" panose="05000000000000000000" pitchFamily="2" charset="2"/>
                        </a:rPr>
                        <a:t></a:t>
                      </a:r>
                      <a:endParaRPr lang="en-GB" sz="4000">
                        <a:solidFill>
                          <a:srgbClr val="FF0000"/>
                        </a:solidFill>
                      </a:endParaRPr>
                    </a:p>
                  </a:txBody>
                  <a:tcPr>
                    <a:lnL w="76200" cap="flat" cmpd="sng" algn="ctr">
                      <a:solidFill>
                        <a:schemeClr val="bg1"/>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799867856"/>
                  </a:ext>
                </a:extLst>
              </a:tr>
              <a:tr h="1892640">
                <a:tc>
                  <a:txBody>
                    <a:bodyPr/>
                    <a:lstStyle/>
                    <a:p>
                      <a:pPr marL="285750" indent="-285750">
                        <a:buFont typeface="Arial" panose="020B0604020202020204" pitchFamily="34" charset="0"/>
                        <a:buChar char="•"/>
                      </a:pPr>
                      <a:r>
                        <a:rPr lang="en-GB"/>
                        <a:t>Reiterate existing duties and powers</a:t>
                      </a:r>
                    </a:p>
                    <a:p>
                      <a:pPr marL="285750" indent="-285750">
                        <a:buFont typeface="Arial" panose="020B0604020202020204" pitchFamily="34" charset="0"/>
                        <a:buChar char="•"/>
                      </a:pPr>
                      <a:r>
                        <a:rPr lang="en-GB"/>
                        <a:t>Add more detail that relates to the production of the strategy (e.g engagement on strategy)</a:t>
                      </a:r>
                    </a:p>
                  </a:txBody>
                  <a:tcP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bg2"/>
                    </a:solidFill>
                  </a:tcPr>
                </a:tc>
                <a:tc>
                  <a:txBody>
                    <a:bodyPr/>
                    <a:lstStyle/>
                    <a:p>
                      <a:pPr marL="285750" indent="-285750">
                        <a:buFont typeface="Arial" panose="020B0604020202020204" pitchFamily="34" charset="0"/>
                        <a:buChar char="•"/>
                      </a:pPr>
                      <a:r>
                        <a:rPr lang="en-GB"/>
                        <a:t>Set new duties</a:t>
                      </a:r>
                    </a:p>
                    <a:p>
                      <a:pPr marL="285750" indent="-285750">
                        <a:buFont typeface="Arial" panose="020B0604020202020204" pitchFamily="34" charset="0"/>
                        <a:buChar char="•"/>
                      </a:pPr>
                      <a:r>
                        <a:rPr lang="en-GB"/>
                        <a:t>Specify details about anything but the Integrated Care Strategy (</a:t>
                      </a:r>
                      <a:r>
                        <a:rPr lang="en-GB" err="1"/>
                        <a:t>e.g</a:t>
                      </a:r>
                      <a:r>
                        <a:rPr lang="en-GB"/>
                        <a:t> the ICP)</a:t>
                      </a:r>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solidFill>
                      <a:schemeClr val="bg2"/>
                    </a:solidFill>
                  </a:tcPr>
                </a:tc>
                <a:extLst>
                  <a:ext uri="{0D108BD9-81ED-4DB2-BD59-A6C34878D82A}">
                    <a16:rowId xmlns:a16="http://schemas.microsoft.com/office/drawing/2014/main" val="216137732"/>
                  </a:ext>
                </a:extLst>
              </a:tr>
            </a:tbl>
          </a:graphicData>
        </a:graphic>
      </p:graphicFrame>
      <p:sp>
        <p:nvSpPr>
          <p:cNvPr id="7" name="TextBox 6">
            <a:extLst>
              <a:ext uri="{FF2B5EF4-FFF2-40B4-BE49-F238E27FC236}">
                <a16:creationId xmlns:a16="http://schemas.microsoft.com/office/drawing/2014/main" id="{EF56A576-1C6F-4FF9-A773-601CF5D500E4}"/>
              </a:ext>
            </a:extLst>
          </p:cNvPr>
          <p:cNvSpPr txBox="1"/>
          <p:nvPr/>
        </p:nvSpPr>
        <p:spPr>
          <a:xfrm>
            <a:off x="357190" y="2372220"/>
            <a:ext cx="5297459" cy="1477328"/>
          </a:xfrm>
          <a:prstGeom prst="rect">
            <a:avLst/>
          </a:prstGeom>
          <a:solidFill>
            <a:schemeClr val="bg2"/>
          </a:solidFill>
        </p:spPr>
        <p:txBody>
          <a:bodyPr wrap="square" rtlCol="0">
            <a:spAutoFit/>
          </a:bodyPr>
          <a:lstStyle/>
          <a:p>
            <a:r>
              <a:rPr lang="en-GB"/>
              <a:t>ICPs, when preparing the integrated care strategy must have regard to: </a:t>
            </a:r>
          </a:p>
          <a:p>
            <a:endParaRPr lang="en-GB"/>
          </a:p>
          <a:p>
            <a:pPr marL="342900" indent="-342900">
              <a:buAutoNum type="alphaLcParenR"/>
            </a:pPr>
            <a:r>
              <a:rPr lang="en-GB"/>
              <a:t>the NHS Mandate</a:t>
            </a:r>
          </a:p>
          <a:p>
            <a:pPr marL="342900" indent="-342900">
              <a:buAutoNum type="alphaLcParenR"/>
            </a:pPr>
            <a:r>
              <a:rPr lang="en-GB"/>
              <a:t>any guidance set by the Secretary of State.</a:t>
            </a:r>
          </a:p>
        </p:txBody>
      </p:sp>
      <p:sp>
        <p:nvSpPr>
          <p:cNvPr id="3" name="Text Placeholder 2">
            <a:extLst>
              <a:ext uri="{FF2B5EF4-FFF2-40B4-BE49-F238E27FC236}">
                <a16:creationId xmlns:a16="http://schemas.microsoft.com/office/drawing/2014/main" id="{62D81F31-8F14-4519-A123-F2E1C53AB5C7}"/>
              </a:ext>
            </a:extLst>
          </p:cNvPr>
          <p:cNvSpPr>
            <a:spLocks noGrp="1"/>
          </p:cNvSpPr>
          <p:nvPr>
            <p:ph type="body" sz="quarter" idx="4294967295"/>
          </p:nvPr>
        </p:nvSpPr>
        <p:spPr>
          <a:xfrm>
            <a:off x="357192" y="236857"/>
            <a:ext cx="11447465" cy="904871"/>
          </a:xfrm>
        </p:spPr>
        <p:txBody>
          <a:bodyPr>
            <a:normAutofit/>
          </a:bodyPr>
          <a:lstStyle/>
          <a:p>
            <a:pPr marL="0" indent="0">
              <a:buNone/>
            </a:pPr>
            <a:r>
              <a:rPr lang="en-GB" sz="3600">
                <a:latin typeface="+mj-lt"/>
              </a:rPr>
              <a:t>Integrated Care Strategy Guidance</a:t>
            </a:r>
          </a:p>
        </p:txBody>
      </p:sp>
      <p:sp>
        <p:nvSpPr>
          <p:cNvPr id="9" name="TextBox 8">
            <a:extLst>
              <a:ext uri="{FF2B5EF4-FFF2-40B4-BE49-F238E27FC236}">
                <a16:creationId xmlns:a16="http://schemas.microsoft.com/office/drawing/2014/main" id="{EA64E5E4-08EC-4AEE-A7E3-72F40BF5B443}"/>
              </a:ext>
            </a:extLst>
          </p:cNvPr>
          <p:cNvSpPr txBox="1"/>
          <p:nvPr/>
        </p:nvSpPr>
        <p:spPr>
          <a:xfrm>
            <a:off x="357189" y="4103151"/>
            <a:ext cx="5297459" cy="923330"/>
          </a:xfrm>
          <a:prstGeom prst="rect">
            <a:avLst/>
          </a:prstGeom>
          <a:solidFill>
            <a:schemeClr val="bg2"/>
          </a:solidFill>
          <a:ln w="38100">
            <a:solidFill>
              <a:schemeClr val="tx1"/>
            </a:solidFill>
            <a:prstDash val="dash"/>
          </a:ln>
        </p:spPr>
        <p:txBody>
          <a:bodyPr wrap="square">
            <a:spAutoFit/>
          </a:bodyPr>
          <a:lstStyle/>
          <a:p>
            <a:r>
              <a:rPr lang="en-GB" b="1" i="1">
                <a:solidFill>
                  <a:srgbClr val="000000"/>
                </a:solidFill>
                <a:latin typeface="arial" panose="020B0604020202020204" pitchFamily="34" charset="0"/>
              </a:rPr>
              <a:t>Must have regard: </a:t>
            </a:r>
            <a:r>
              <a:rPr lang="en-GB">
                <a:solidFill>
                  <a:srgbClr val="000000"/>
                </a:solidFill>
                <a:latin typeface="arial" panose="020B0604020202020204" pitchFamily="34" charset="0"/>
              </a:rPr>
              <a:t>guidance should be taken into account, and any departures from the guidance should be clear. </a:t>
            </a:r>
            <a:endParaRPr lang="en-GB"/>
          </a:p>
        </p:txBody>
      </p:sp>
      <p:sp>
        <p:nvSpPr>
          <p:cNvPr id="10" name="TextBox 9">
            <a:extLst>
              <a:ext uri="{FF2B5EF4-FFF2-40B4-BE49-F238E27FC236}">
                <a16:creationId xmlns:a16="http://schemas.microsoft.com/office/drawing/2014/main" id="{B1DBCE15-5C73-4A6C-8B50-AC3CA29B5FDC}"/>
              </a:ext>
            </a:extLst>
          </p:cNvPr>
          <p:cNvSpPr txBox="1"/>
          <p:nvPr/>
        </p:nvSpPr>
        <p:spPr>
          <a:xfrm>
            <a:off x="357189" y="999008"/>
            <a:ext cx="11625110" cy="646331"/>
          </a:xfrm>
          <a:prstGeom prst="rect">
            <a:avLst/>
          </a:prstGeom>
          <a:solidFill>
            <a:schemeClr val="accent1"/>
          </a:solidFill>
        </p:spPr>
        <p:txBody>
          <a:bodyPr wrap="square" rtlCol="0">
            <a:spAutoFit/>
          </a:bodyPr>
          <a:lstStyle/>
          <a:p>
            <a:r>
              <a:rPr lang="en-GB"/>
              <a:t>DHSC are planning to write statutory guidance to help define the expectations of the integrated care strategy, and better emphasise and explain the duties and powers relating to the integrated care strategy. </a:t>
            </a:r>
          </a:p>
        </p:txBody>
      </p:sp>
    </p:spTree>
    <p:extLst>
      <p:ext uri="{BB962C8B-B14F-4D97-AF65-F5344CB8AC3E}">
        <p14:creationId xmlns:p14="http://schemas.microsoft.com/office/powerpoint/2010/main" val="126664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4A618B-272C-431A-856C-8C43BE5A92E8}"/>
              </a:ext>
            </a:extLst>
          </p:cNvPr>
          <p:cNvSpPr/>
          <p:nvPr/>
        </p:nvSpPr>
        <p:spPr>
          <a:xfrm>
            <a:off x="132080" y="827289"/>
            <a:ext cx="11897360" cy="595111"/>
          </a:xfrm>
          <a:prstGeom prst="rect">
            <a:avLst/>
          </a:prstGeom>
          <a:solidFill>
            <a:srgbClr val="7C5CB2">
              <a:alpha val="50000"/>
            </a:srgbClr>
          </a:solidFill>
          <a:ln w="28575">
            <a:solidFill>
              <a:srgbClr val="5126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The ICP engagement summary document proposed includes a number of key findings and proposed further action framed around the five expectations that we set out in the ICP engagement document.</a:t>
            </a:r>
          </a:p>
        </p:txBody>
      </p:sp>
      <p:sp>
        <p:nvSpPr>
          <p:cNvPr id="2" name="Title 1">
            <a:extLst>
              <a:ext uri="{FF2B5EF4-FFF2-40B4-BE49-F238E27FC236}">
                <a16:creationId xmlns:a16="http://schemas.microsoft.com/office/drawing/2014/main" id="{86C4877C-7F31-4BDD-B875-86EDB52987FA}"/>
              </a:ext>
            </a:extLst>
          </p:cNvPr>
          <p:cNvSpPr>
            <a:spLocks noGrp="1"/>
          </p:cNvSpPr>
          <p:nvPr>
            <p:ph type="title"/>
          </p:nvPr>
        </p:nvSpPr>
        <p:spPr>
          <a:xfrm>
            <a:off x="294170" y="232178"/>
            <a:ext cx="11426917" cy="595111"/>
          </a:xfrm>
        </p:spPr>
        <p:txBody>
          <a:bodyPr>
            <a:normAutofit/>
          </a:bodyPr>
          <a:lstStyle/>
          <a:p>
            <a:r>
              <a:rPr lang="en-GB"/>
              <a:t>ICP </a:t>
            </a:r>
            <a:r>
              <a:rPr lang="en-GB" sz="2800"/>
              <a:t>engagement</a:t>
            </a:r>
            <a:r>
              <a:rPr lang="en-GB"/>
              <a:t> summary – key findings</a:t>
            </a:r>
          </a:p>
        </p:txBody>
      </p:sp>
      <p:sp>
        <p:nvSpPr>
          <p:cNvPr id="8" name="Rectangle 7">
            <a:extLst>
              <a:ext uri="{FF2B5EF4-FFF2-40B4-BE49-F238E27FC236}">
                <a16:creationId xmlns:a16="http://schemas.microsoft.com/office/drawing/2014/main" id="{1D5B186B-5667-43D2-ABF1-F774D2588AD7}"/>
              </a:ext>
            </a:extLst>
          </p:cNvPr>
          <p:cNvSpPr/>
          <p:nvPr/>
        </p:nvSpPr>
        <p:spPr>
          <a:xfrm>
            <a:off x="132080" y="1523999"/>
            <a:ext cx="5963920" cy="470408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u="sng" dirty="0">
                <a:solidFill>
                  <a:schemeClr val="tx1"/>
                </a:solidFill>
              </a:rPr>
              <a:t>Expectation one: ICPs will drive the direction and policies of the ICS</a:t>
            </a:r>
          </a:p>
          <a:p>
            <a:pPr marL="171450" indent="-171450">
              <a:buFont typeface="Arial" panose="020B0604020202020204" pitchFamily="34" charset="0"/>
              <a:buChar char="•"/>
            </a:pPr>
            <a:r>
              <a:rPr lang="en-GB" sz="1200" dirty="0">
                <a:solidFill>
                  <a:schemeClr val="tx1"/>
                </a:solidFill>
                <a:highlight>
                  <a:srgbClr val="FFFF00"/>
                </a:highlight>
              </a:rPr>
              <a:t>designate </a:t>
            </a:r>
            <a:r>
              <a:rPr lang="en-GB" sz="1200" b="1" dirty="0">
                <a:solidFill>
                  <a:schemeClr val="tx1"/>
                </a:solidFill>
                <a:highlight>
                  <a:srgbClr val="FFFF00"/>
                </a:highlight>
              </a:rPr>
              <a:t>ICB leaders and local authorities should be having active discussions </a:t>
            </a:r>
            <a:r>
              <a:rPr lang="en-GB" sz="1200" dirty="0">
                <a:solidFill>
                  <a:schemeClr val="tx1"/>
                </a:solidFill>
                <a:highlight>
                  <a:srgbClr val="FFFF00"/>
                </a:highlight>
              </a:rPr>
              <a:t>about the role and running of their ICPs and reaching out to wider partners if they are not doing so already</a:t>
            </a:r>
          </a:p>
          <a:p>
            <a:pPr marL="171450" indent="-171450">
              <a:buFont typeface="Arial" panose="020B0604020202020204" pitchFamily="34" charset="0"/>
              <a:buChar char="•"/>
            </a:pPr>
            <a:r>
              <a:rPr lang="en-GB" sz="1200" dirty="0">
                <a:solidFill>
                  <a:schemeClr val="tx1"/>
                </a:solidFill>
                <a:highlight>
                  <a:srgbClr val="FFFF00"/>
                </a:highlight>
              </a:rPr>
              <a:t>each </a:t>
            </a:r>
            <a:r>
              <a:rPr lang="en-GB" sz="1200" b="1" dirty="0">
                <a:solidFill>
                  <a:schemeClr val="tx1"/>
                </a:solidFill>
                <a:highlight>
                  <a:srgbClr val="FFFF00"/>
                </a:highlight>
              </a:rPr>
              <a:t>ICP should publish a single point of contact by April 2022</a:t>
            </a:r>
            <a:r>
              <a:rPr lang="en-GB" sz="1200" dirty="0">
                <a:solidFill>
                  <a:schemeClr val="tx1"/>
                </a:solidFill>
                <a:highlight>
                  <a:srgbClr val="FFFF00"/>
                </a:highlight>
              </a:rPr>
              <a:t>, so that local partners can get in touch and discuss how they might be involved</a:t>
            </a:r>
          </a:p>
          <a:p>
            <a:endParaRPr lang="en-GB" sz="1200" dirty="0">
              <a:solidFill>
                <a:schemeClr val="tx1"/>
              </a:solidFill>
            </a:endParaRPr>
          </a:p>
          <a:p>
            <a:r>
              <a:rPr lang="en-GB" sz="1200" u="sng" dirty="0">
                <a:solidFill>
                  <a:schemeClr val="tx1"/>
                </a:solidFill>
              </a:rPr>
              <a:t>Expectation 2: ICPs will be rooted in the needs of people, communities, and places</a:t>
            </a:r>
          </a:p>
          <a:p>
            <a:pPr marL="171450" indent="-171450">
              <a:buFont typeface="Arial" panose="020B0604020202020204" pitchFamily="34" charset="0"/>
              <a:buChar char="•"/>
            </a:pPr>
            <a:r>
              <a:rPr lang="en-GB" sz="1200" dirty="0">
                <a:solidFill>
                  <a:schemeClr val="tx1"/>
                </a:solidFill>
              </a:rPr>
              <a:t>ICPs should </a:t>
            </a:r>
            <a:r>
              <a:rPr lang="en-GB" sz="1200" b="1" dirty="0">
                <a:solidFill>
                  <a:schemeClr val="tx1"/>
                </a:solidFill>
              </a:rPr>
              <a:t>promote a listening and responsive culture </a:t>
            </a:r>
            <a:r>
              <a:rPr lang="en-GB" sz="1200" dirty="0">
                <a:solidFill>
                  <a:schemeClr val="tx1"/>
                </a:solidFill>
              </a:rPr>
              <a:t>across the entire ICS, whether at system, place, or neighbourhood level, and ensuring that decisions are made as close to the people and communities they serve as possible</a:t>
            </a:r>
          </a:p>
          <a:p>
            <a:pPr marL="171450" indent="-171450">
              <a:buFont typeface="Arial" panose="020B0604020202020204" pitchFamily="34" charset="0"/>
              <a:buChar char="•"/>
            </a:pPr>
            <a:r>
              <a:rPr lang="en-GB" sz="1200" b="1" dirty="0">
                <a:solidFill>
                  <a:schemeClr val="tx1"/>
                </a:solidFill>
              </a:rPr>
              <a:t>Healthwatch and VCSE partners will have a critical role </a:t>
            </a:r>
            <a:r>
              <a:rPr lang="en-GB" sz="1200" dirty="0">
                <a:solidFill>
                  <a:schemeClr val="tx1"/>
                </a:solidFill>
              </a:rPr>
              <a:t>to play in supporting this aspect of ICPs’ work, and the ICP will need to consider the capacity of local Healthwatch organisations to do so effectively</a:t>
            </a:r>
          </a:p>
          <a:p>
            <a:pPr marL="171450" indent="-171450">
              <a:buFont typeface="Arial" panose="020B0604020202020204" pitchFamily="34" charset="0"/>
              <a:buChar char="•"/>
            </a:pPr>
            <a:r>
              <a:rPr lang="en-GB" sz="1200" dirty="0">
                <a:solidFill>
                  <a:schemeClr val="tx1"/>
                </a:solidFill>
              </a:rPr>
              <a:t>it is expected that </a:t>
            </a:r>
            <a:r>
              <a:rPr lang="en-GB" sz="1200" b="1" dirty="0">
                <a:solidFill>
                  <a:schemeClr val="tx1"/>
                </a:solidFill>
              </a:rPr>
              <a:t>mental health representatives </a:t>
            </a:r>
            <a:r>
              <a:rPr lang="en-GB" sz="1200" dirty="0">
                <a:solidFill>
                  <a:schemeClr val="tx1"/>
                </a:solidFill>
              </a:rPr>
              <a:t>will play a significant role in partnerships</a:t>
            </a:r>
          </a:p>
          <a:p>
            <a:endParaRPr lang="en-GB" sz="1200" dirty="0">
              <a:solidFill>
                <a:schemeClr val="tx1"/>
              </a:solidFill>
            </a:endParaRPr>
          </a:p>
          <a:p>
            <a:r>
              <a:rPr lang="en-GB" sz="1200" u="sng" dirty="0">
                <a:solidFill>
                  <a:schemeClr val="tx1"/>
                </a:solidFill>
              </a:rPr>
              <a:t>Expectation 3: ICPs create a space to develop and oversee population health strategies to improve health outcomes and experiences</a:t>
            </a:r>
          </a:p>
          <a:p>
            <a:pPr marL="171450" indent="-171450">
              <a:buFont typeface="Arial" panose="020B0604020202020204" pitchFamily="34" charset="0"/>
              <a:buChar char="•"/>
            </a:pPr>
            <a:r>
              <a:rPr lang="en-GB" sz="1200" dirty="0">
                <a:solidFill>
                  <a:schemeClr val="tx1"/>
                </a:solidFill>
              </a:rPr>
              <a:t>an ICP’s membership and approach should reflect its role in focussing on wider population health outcomes. All members need to recognise that it is </a:t>
            </a:r>
            <a:r>
              <a:rPr lang="en-GB" sz="1200" b="1" dirty="0">
                <a:solidFill>
                  <a:schemeClr val="tx1"/>
                </a:solidFill>
              </a:rPr>
              <a:t>an equal partnership</a:t>
            </a:r>
            <a:r>
              <a:rPr lang="en-GB" sz="1200" dirty="0">
                <a:solidFill>
                  <a:schemeClr val="tx1"/>
                </a:solidFill>
              </a:rPr>
              <a:t>.</a:t>
            </a:r>
          </a:p>
          <a:p>
            <a:pPr marL="171450" indent="-171450">
              <a:buFont typeface="Arial" panose="020B0604020202020204" pitchFamily="34" charset="0"/>
              <a:buChar char="•"/>
            </a:pPr>
            <a:r>
              <a:rPr lang="en-GB" sz="1200" dirty="0">
                <a:solidFill>
                  <a:schemeClr val="tx1"/>
                </a:solidFill>
              </a:rPr>
              <a:t>systems can learn from each other on how to </a:t>
            </a:r>
            <a:r>
              <a:rPr lang="en-GB" sz="1200" b="1" dirty="0">
                <a:solidFill>
                  <a:schemeClr val="tx1"/>
                </a:solidFill>
              </a:rPr>
              <a:t>create the right culture and dynamic </a:t>
            </a:r>
            <a:r>
              <a:rPr lang="en-GB" sz="1200" dirty="0">
                <a:solidFill>
                  <a:schemeClr val="tx1"/>
                </a:solidFill>
              </a:rPr>
              <a:t>between partners.</a:t>
            </a:r>
          </a:p>
        </p:txBody>
      </p:sp>
      <p:sp>
        <p:nvSpPr>
          <p:cNvPr id="19" name="Rectangle 18">
            <a:extLst>
              <a:ext uri="{FF2B5EF4-FFF2-40B4-BE49-F238E27FC236}">
                <a16:creationId xmlns:a16="http://schemas.microsoft.com/office/drawing/2014/main" id="{D2E9C0EC-3656-423C-80D8-6C883A022FB6}"/>
              </a:ext>
            </a:extLst>
          </p:cNvPr>
          <p:cNvSpPr/>
          <p:nvPr/>
        </p:nvSpPr>
        <p:spPr>
          <a:xfrm>
            <a:off x="6238240" y="1523999"/>
            <a:ext cx="5760720" cy="470408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u="sng">
                <a:solidFill>
                  <a:schemeClr val="tx1"/>
                </a:solidFill>
              </a:rPr>
              <a:t>Expectation 4: ICPs will support integrated approaches and subsidiarity</a:t>
            </a:r>
          </a:p>
          <a:p>
            <a:pPr marL="171450" indent="-171450">
              <a:buFont typeface="Arial" panose="020B0604020202020204" pitchFamily="34" charset="0"/>
              <a:buChar char="•"/>
            </a:pPr>
            <a:r>
              <a:rPr lang="en-GB" sz="1200">
                <a:solidFill>
                  <a:schemeClr val="tx1"/>
                </a:solidFill>
              </a:rPr>
              <a:t>the ICP should consider the </a:t>
            </a:r>
            <a:r>
              <a:rPr lang="en-GB" sz="1200" b="1">
                <a:solidFill>
                  <a:schemeClr val="tx1"/>
                </a:solidFill>
              </a:rPr>
              <a:t>existing and potential role of place and neighbourhood </a:t>
            </a:r>
            <a:r>
              <a:rPr lang="en-GB" sz="1200">
                <a:solidFill>
                  <a:schemeClr val="tx1"/>
                </a:solidFill>
              </a:rPr>
              <a:t>to ensure that there are clear mechanisms to enable subsidiarity of decision making and that decisions are taken once at the most appropriate local level</a:t>
            </a:r>
          </a:p>
          <a:p>
            <a:pPr marL="171450" indent="-171450">
              <a:buFont typeface="Arial" panose="020B0604020202020204" pitchFamily="34" charset="0"/>
              <a:buChar char="•"/>
            </a:pPr>
            <a:r>
              <a:rPr lang="en-GB" sz="1200">
                <a:solidFill>
                  <a:schemeClr val="tx1"/>
                </a:solidFill>
              </a:rPr>
              <a:t>during the establishment phase, ICPs should </a:t>
            </a:r>
            <a:r>
              <a:rPr lang="en-GB" sz="1200" b="1">
                <a:solidFill>
                  <a:schemeClr val="tx1"/>
                </a:solidFill>
              </a:rPr>
              <a:t>actively learn from emerging models around place and ICP governance</a:t>
            </a:r>
            <a:r>
              <a:rPr lang="en-GB" sz="1200">
                <a:solidFill>
                  <a:schemeClr val="tx1"/>
                </a:solidFill>
              </a:rPr>
              <a:t>, so that they can see how similar systems are designing themselves</a:t>
            </a:r>
          </a:p>
          <a:p>
            <a:endParaRPr lang="en-GB" sz="1200">
              <a:solidFill>
                <a:schemeClr val="tx1"/>
              </a:solidFill>
            </a:endParaRPr>
          </a:p>
          <a:p>
            <a:r>
              <a:rPr lang="en-GB" sz="1200" u="sng">
                <a:solidFill>
                  <a:schemeClr val="tx1"/>
                </a:solidFill>
              </a:rPr>
              <a:t>Expectation 5: ICPs should take an open and inclusive approach to strategy development and leadership, involving communities and partners, and utilise local data and insights</a:t>
            </a:r>
            <a:r>
              <a:rPr lang="en-GB" sz="1200">
                <a:solidFill>
                  <a:schemeClr val="tx1"/>
                </a:solidFill>
              </a:rPr>
              <a:t>		</a:t>
            </a:r>
          </a:p>
          <a:p>
            <a:pPr marL="171450" indent="-171450">
              <a:buFont typeface="Arial" panose="020B0604020202020204" pitchFamily="34" charset="0"/>
              <a:buChar char="•"/>
            </a:pPr>
            <a:r>
              <a:rPr lang="en-GB" sz="1200">
                <a:solidFill>
                  <a:schemeClr val="tx1"/>
                </a:solidFill>
              </a:rPr>
              <a:t>Local authorities and ICB leaders need to work together to </a:t>
            </a:r>
            <a:r>
              <a:rPr lang="en-GB" sz="1200" b="1">
                <a:solidFill>
                  <a:schemeClr val="tx1"/>
                </a:solidFill>
              </a:rPr>
              <a:t>build consensus in the selection of the ICP chair.</a:t>
            </a:r>
            <a:r>
              <a:rPr lang="en-GB" sz="1200">
                <a:solidFill>
                  <a:schemeClr val="tx1"/>
                </a:solidFill>
              </a:rPr>
              <a:t> Where local authorities and ICB are not able to identify a chair who has all their support, the local area may wish to contact DHSC, NHSE for support (see chapter on resources and support below) or the LGA to obtain help in finding a solution.</a:t>
            </a:r>
          </a:p>
          <a:p>
            <a:pPr marL="171450" indent="-171450">
              <a:buFont typeface="Arial" panose="020B0604020202020204" pitchFamily="34" charset="0"/>
              <a:buChar char="•"/>
            </a:pPr>
            <a:r>
              <a:rPr lang="en-GB" sz="1200">
                <a:solidFill>
                  <a:schemeClr val="tx1"/>
                </a:solidFill>
              </a:rPr>
              <a:t>Successful ICPs will need to build a </a:t>
            </a:r>
            <a:r>
              <a:rPr lang="en-GB" sz="1200" b="1">
                <a:solidFill>
                  <a:schemeClr val="tx1"/>
                </a:solidFill>
              </a:rPr>
              <a:t>positive culture of inclusion and collaboration </a:t>
            </a:r>
            <a:r>
              <a:rPr lang="en-GB" sz="1200">
                <a:solidFill>
                  <a:schemeClr val="tx1"/>
                </a:solidFill>
              </a:rPr>
              <a:t>to achieve shared population health outcomes – the support offer is intended to assist local authorities and ICBs to achieve this.</a:t>
            </a:r>
          </a:p>
          <a:p>
            <a:pPr marL="171450" indent="-171450">
              <a:buFont typeface="Arial" panose="020B0604020202020204" pitchFamily="34" charset="0"/>
              <a:buChar char="•"/>
            </a:pPr>
            <a:endParaRPr lang="en-GB" sz="1200">
              <a:solidFill>
                <a:schemeClr val="tx1"/>
              </a:solidFill>
            </a:endParaRPr>
          </a:p>
          <a:p>
            <a:pPr marL="171450" indent="-171450">
              <a:buFont typeface="Arial" panose="020B0604020202020204" pitchFamily="34" charset="0"/>
              <a:buChar char="•"/>
            </a:pPr>
            <a:endParaRPr lang="en-GB" sz="1200">
              <a:solidFill>
                <a:schemeClr val="tx1"/>
              </a:solidFill>
            </a:endParaRPr>
          </a:p>
          <a:p>
            <a:pPr marL="171450" indent="-171450">
              <a:buFont typeface="Arial" panose="020B0604020202020204" pitchFamily="34" charset="0"/>
              <a:buChar char="•"/>
            </a:pPr>
            <a:endParaRPr lang="en-GB" sz="1200">
              <a:solidFill>
                <a:schemeClr val="tx1"/>
              </a:solidFill>
            </a:endParaRPr>
          </a:p>
          <a:p>
            <a:pPr marL="171450" indent="-171450">
              <a:buFont typeface="Arial" panose="020B0604020202020204" pitchFamily="34" charset="0"/>
              <a:buChar char="•"/>
            </a:pPr>
            <a:endParaRPr lang="en-GB" sz="1200">
              <a:solidFill>
                <a:schemeClr val="tx1"/>
              </a:solidFill>
            </a:endParaRPr>
          </a:p>
          <a:p>
            <a:pPr marL="171450" indent="-171450">
              <a:buFont typeface="Arial" panose="020B0604020202020204" pitchFamily="34" charset="0"/>
              <a:buChar char="•"/>
            </a:pPr>
            <a:endParaRPr lang="en-GB" sz="1200">
              <a:solidFill>
                <a:schemeClr val="tx1"/>
              </a:solidFill>
            </a:endParaRPr>
          </a:p>
        </p:txBody>
      </p:sp>
    </p:spTree>
    <p:extLst>
      <p:ext uri="{BB962C8B-B14F-4D97-AF65-F5344CB8AC3E}">
        <p14:creationId xmlns:p14="http://schemas.microsoft.com/office/powerpoint/2010/main" val="2134196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4877C-7F31-4BDD-B875-86EDB52987FA}"/>
              </a:ext>
            </a:extLst>
          </p:cNvPr>
          <p:cNvSpPr>
            <a:spLocks noGrp="1"/>
          </p:cNvSpPr>
          <p:nvPr>
            <p:ph type="title"/>
          </p:nvPr>
        </p:nvSpPr>
        <p:spPr>
          <a:xfrm>
            <a:off x="294170" y="232178"/>
            <a:ext cx="11426917" cy="595111"/>
          </a:xfrm>
        </p:spPr>
        <p:txBody>
          <a:bodyPr>
            <a:normAutofit/>
          </a:bodyPr>
          <a:lstStyle/>
          <a:p>
            <a:r>
              <a:rPr lang="en-GB"/>
              <a:t>ICP engagement summary – further actions </a:t>
            </a:r>
          </a:p>
        </p:txBody>
      </p:sp>
      <p:sp>
        <p:nvSpPr>
          <p:cNvPr id="8" name="Rectangle 7">
            <a:extLst>
              <a:ext uri="{FF2B5EF4-FFF2-40B4-BE49-F238E27FC236}">
                <a16:creationId xmlns:a16="http://schemas.microsoft.com/office/drawing/2014/main" id="{1D5B186B-5667-43D2-ABF1-F774D2588AD7}"/>
              </a:ext>
            </a:extLst>
          </p:cNvPr>
          <p:cNvSpPr/>
          <p:nvPr/>
        </p:nvSpPr>
        <p:spPr>
          <a:xfrm>
            <a:off x="147320" y="827289"/>
            <a:ext cx="11897360" cy="540079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u="sng" dirty="0">
                <a:solidFill>
                  <a:schemeClr val="tx1"/>
                </a:solidFill>
              </a:rPr>
              <a:t>Expectation one: ICPs will drive the direction and policies of the ICS</a:t>
            </a:r>
          </a:p>
          <a:p>
            <a:r>
              <a:rPr lang="en-GB" sz="1300" dirty="0">
                <a:solidFill>
                  <a:schemeClr val="tx1"/>
                </a:solidFill>
              </a:rPr>
              <a:t>We expect that the </a:t>
            </a:r>
            <a:r>
              <a:rPr lang="en-GB" sz="1300" b="1" dirty="0">
                <a:solidFill>
                  <a:schemeClr val="tx1"/>
                </a:solidFill>
              </a:rPr>
              <a:t>CQC ICS reviews </a:t>
            </a:r>
            <a:r>
              <a:rPr lang="en-GB" sz="1300" dirty="0">
                <a:solidFill>
                  <a:schemeClr val="tx1"/>
                </a:solidFill>
              </a:rPr>
              <a:t>will assess the functioning of the system for the provision of relevant healthcare and adult social care, and we expect that they will look at the relationship between the ICB, and ICP.</a:t>
            </a:r>
          </a:p>
          <a:p>
            <a:endParaRPr lang="en-GB" sz="1300" dirty="0">
              <a:solidFill>
                <a:schemeClr val="tx1"/>
              </a:solidFill>
            </a:endParaRPr>
          </a:p>
          <a:p>
            <a:r>
              <a:rPr lang="en-GB" sz="1300" u="sng" dirty="0">
                <a:solidFill>
                  <a:schemeClr val="tx1"/>
                </a:solidFill>
              </a:rPr>
              <a:t>Expectation 2: ICPs will be rooted in the needs of people, communities, and places</a:t>
            </a:r>
          </a:p>
          <a:p>
            <a:r>
              <a:rPr lang="en-GB" sz="1300" dirty="0">
                <a:solidFill>
                  <a:schemeClr val="tx1"/>
                </a:solidFill>
              </a:rPr>
              <a:t>DHSC will: </a:t>
            </a:r>
          </a:p>
          <a:p>
            <a:pPr marL="171450" indent="-171450">
              <a:buFont typeface="Arial" panose="020B0604020202020204" pitchFamily="34" charset="0"/>
              <a:buChar char="•"/>
            </a:pPr>
            <a:r>
              <a:rPr lang="en-GB" sz="1300" dirty="0">
                <a:solidFill>
                  <a:schemeClr val="tx1"/>
                </a:solidFill>
              </a:rPr>
              <a:t>include in its guidance, recommendations for ICPs on who to consider engaging in the preparation of their integrated care strategies</a:t>
            </a:r>
          </a:p>
          <a:p>
            <a:pPr marL="171450" indent="-171450">
              <a:buFont typeface="Arial" panose="020B0604020202020204" pitchFamily="34" charset="0"/>
              <a:buChar char="•"/>
            </a:pPr>
            <a:r>
              <a:rPr lang="en-GB" sz="1300" dirty="0">
                <a:solidFill>
                  <a:schemeClr val="tx1"/>
                </a:solidFill>
              </a:rPr>
              <a:t>produce guidance setting an expectation that the ICP should </a:t>
            </a:r>
            <a:r>
              <a:rPr lang="en-GB" sz="1300" b="1" dirty="0">
                <a:solidFill>
                  <a:schemeClr val="tx1"/>
                </a:solidFill>
              </a:rPr>
              <a:t>consult </a:t>
            </a:r>
            <a:r>
              <a:rPr lang="en-GB" sz="1300" dirty="0">
                <a:solidFill>
                  <a:schemeClr val="tx1"/>
                </a:solidFill>
              </a:rPr>
              <a:t>local children’s leadership, and </a:t>
            </a:r>
            <a:r>
              <a:rPr lang="en-GB" sz="1300" b="1" dirty="0">
                <a:solidFill>
                  <a:schemeClr val="tx1"/>
                </a:solidFill>
              </a:rPr>
              <a:t>children, young people, and families </a:t>
            </a:r>
            <a:r>
              <a:rPr lang="en-GB" sz="1300" dirty="0">
                <a:solidFill>
                  <a:schemeClr val="tx1"/>
                </a:solidFill>
              </a:rPr>
              <a:t>themselves, on the integrated care strategy</a:t>
            </a:r>
          </a:p>
          <a:p>
            <a:pPr marL="171450" indent="-171450">
              <a:buFont typeface="Arial" panose="020B0604020202020204" pitchFamily="34" charset="0"/>
              <a:buChar char="•"/>
            </a:pPr>
            <a:r>
              <a:rPr lang="en-GB" sz="1300" dirty="0">
                <a:solidFill>
                  <a:schemeClr val="tx1"/>
                </a:solidFill>
                <a:highlight>
                  <a:srgbClr val="FFFF00"/>
                </a:highlight>
              </a:rPr>
              <a:t>continue to work with organisations representing </a:t>
            </a:r>
            <a:r>
              <a:rPr lang="en-GB" sz="1300" b="1" dirty="0">
                <a:solidFill>
                  <a:schemeClr val="tx1"/>
                </a:solidFill>
                <a:highlight>
                  <a:srgbClr val="FFFF00"/>
                </a:highlight>
              </a:rPr>
              <a:t>social care providers</a:t>
            </a:r>
            <a:r>
              <a:rPr lang="en-GB" sz="1300" dirty="0">
                <a:solidFill>
                  <a:schemeClr val="tx1"/>
                </a:solidFill>
                <a:highlight>
                  <a:srgbClr val="FFFF00"/>
                </a:highlight>
              </a:rPr>
              <a:t> to develop </a:t>
            </a:r>
            <a:r>
              <a:rPr lang="en-GB" sz="1300" b="1" dirty="0">
                <a:solidFill>
                  <a:schemeClr val="tx1"/>
                </a:solidFill>
                <a:highlight>
                  <a:srgbClr val="FFFF00"/>
                </a:highlight>
              </a:rPr>
              <a:t>principles</a:t>
            </a:r>
            <a:r>
              <a:rPr lang="en-GB" sz="1300" dirty="0">
                <a:solidFill>
                  <a:schemeClr val="tx1"/>
                </a:solidFill>
                <a:highlight>
                  <a:srgbClr val="FFFF00"/>
                </a:highlight>
              </a:rPr>
              <a:t> for their involvement ICPs and ICBs</a:t>
            </a:r>
          </a:p>
          <a:p>
            <a:pPr marL="171450" indent="-171450">
              <a:buFont typeface="Arial" panose="020B0604020202020204" pitchFamily="34" charset="0"/>
              <a:buChar char="•"/>
            </a:pPr>
            <a:r>
              <a:rPr lang="en-GB" sz="1300" dirty="0">
                <a:solidFill>
                  <a:schemeClr val="tx1"/>
                </a:solidFill>
              </a:rPr>
              <a:t>ensure that guidance for the integrated care strategy is aligned with </a:t>
            </a:r>
            <a:r>
              <a:rPr lang="en-GB" sz="1300" b="1" dirty="0">
                <a:solidFill>
                  <a:schemeClr val="tx1"/>
                </a:solidFill>
              </a:rPr>
              <a:t>guidance</a:t>
            </a:r>
            <a:r>
              <a:rPr lang="en-GB" sz="1300" dirty="0">
                <a:solidFill>
                  <a:schemeClr val="tx1"/>
                </a:solidFill>
              </a:rPr>
              <a:t> for ICBs and providers </a:t>
            </a:r>
            <a:r>
              <a:rPr lang="en-GB" sz="1300" b="1" dirty="0">
                <a:solidFill>
                  <a:schemeClr val="tx1"/>
                </a:solidFill>
              </a:rPr>
              <a:t>on</a:t>
            </a:r>
            <a:r>
              <a:rPr lang="en-GB" sz="1300" dirty="0">
                <a:solidFill>
                  <a:schemeClr val="tx1"/>
                </a:solidFill>
              </a:rPr>
              <a:t> </a:t>
            </a:r>
            <a:r>
              <a:rPr lang="en-GB" sz="1300" b="1" dirty="0">
                <a:solidFill>
                  <a:schemeClr val="tx1"/>
                </a:solidFill>
              </a:rPr>
              <a:t>working with people and communities</a:t>
            </a:r>
          </a:p>
          <a:p>
            <a:pPr marL="171450" indent="-171450">
              <a:buFont typeface="Arial" panose="020B0604020202020204" pitchFamily="34" charset="0"/>
              <a:buChar char="•"/>
            </a:pPr>
            <a:r>
              <a:rPr lang="en-GB" sz="1300" dirty="0">
                <a:solidFill>
                  <a:schemeClr val="tx1"/>
                </a:solidFill>
              </a:rPr>
              <a:t>along with NHSE and the LGA, </a:t>
            </a:r>
            <a:r>
              <a:rPr lang="en-GB" sz="1300" b="1" dirty="0">
                <a:solidFill>
                  <a:schemeClr val="tx1"/>
                </a:solidFill>
              </a:rPr>
              <a:t>continue to engage with stakeholders </a:t>
            </a:r>
            <a:r>
              <a:rPr lang="en-GB" sz="1300" dirty="0">
                <a:solidFill>
                  <a:schemeClr val="tx1"/>
                </a:solidFill>
              </a:rPr>
              <a:t>on these issues over the coming months and as ICPs are established</a:t>
            </a:r>
          </a:p>
          <a:p>
            <a:endParaRPr lang="en-GB" sz="1300" dirty="0">
              <a:solidFill>
                <a:schemeClr val="tx1"/>
              </a:solidFill>
            </a:endParaRPr>
          </a:p>
          <a:p>
            <a:r>
              <a:rPr lang="en-GB" sz="1300" u="sng" dirty="0">
                <a:solidFill>
                  <a:schemeClr val="tx1"/>
                </a:solidFill>
              </a:rPr>
              <a:t>Expectation 3: ICPs create a space to develop and oversee population health strategies to improve health outcomes and experiences</a:t>
            </a:r>
          </a:p>
          <a:p>
            <a:r>
              <a:rPr lang="en-GB" sz="1300" dirty="0">
                <a:solidFill>
                  <a:schemeClr val="tx1"/>
                </a:solidFill>
              </a:rPr>
              <a:t>Guidance on the integrated care strategy can further reinforce the role of the ICP to focus on the </a:t>
            </a:r>
            <a:r>
              <a:rPr lang="en-GB" sz="1300" b="1" dirty="0">
                <a:solidFill>
                  <a:schemeClr val="tx1"/>
                </a:solidFill>
              </a:rPr>
              <a:t>challenges and opportunities that go beyond traditional boundaries</a:t>
            </a:r>
            <a:r>
              <a:rPr lang="en-GB" sz="1300" dirty="0">
                <a:solidFill>
                  <a:schemeClr val="tx1"/>
                </a:solidFill>
              </a:rPr>
              <a:t> and are best addressed at system level.</a:t>
            </a:r>
          </a:p>
          <a:p>
            <a:endParaRPr lang="en-GB" sz="1300" dirty="0">
              <a:solidFill>
                <a:schemeClr val="tx1"/>
              </a:solidFill>
            </a:endParaRPr>
          </a:p>
          <a:p>
            <a:r>
              <a:rPr lang="en-GB" sz="1300" u="sng" dirty="0">
                <a:solidFill>
                  <a:schemeClr val="tx1"/>
                </a:solidFill>
              </a:rPr>
              <a:t>Expectation 4: ICPs will support integrated approaches and subsidiarity</a:t>
            </a:r>
          </a:p>
          <a:p>
            <a:r>
              <a:rPr lang="en-GB" sz="1300" dirty="0">
                <a:solidFill>
                  <a:schemeClr val="tx1"/>
                </a:solidFill>
              </a:rPr>
              <a:t>Statutory guidance on the integrated care strategy should set out the </a:t>
            </a:r>
            <a:r>
              <a:rPr lang="en-GB" sz="1300" b="1" dirty="0">
                <a:solidFill>
                  <a:schemeClr val="tx1"/>
                </a:solidFill>
              </a:rPr>
              <a:t>challenges and opportunities which are likely to be best overseen by ICPs</a:t>
            </a:r>
            <a:r>
              <a:rPr lang="en-GB" sz="1300" dirty="0">
                <a:solidFill>
                  <a:schemeClr val="tx1"/>
                </a:solidFill>
              </a:rPr>
              <a:t>, as opposed to the other parts of systems (places, local authorities and ICBs)</a:t>
            </a:r>
          </a:p>
          <a:p>
            <a:r>
              <a:rPr lang="en-GB" sz="1300" dirty="0">
                <a:solidFill>
                  <a:schemeClr val="tx1"/>
                </a:solidFill>
              </a:rPr>
              <a:t>DHSC will refresh </a:t>
            </a:r>
            <a:r>
              <a:rPr lang="en-GB" sz="1300" b="1" dirty="0">
                <a:solidFill>
                  <a:schemeClr val="tx1"/>
                </a:solidFill>
              </a:rPr>
              <a:t>guidance for Health and Wellbeing Boards </a:t>
            </a:r>
            <a:r>
              <a:rPr lang="en-GB" sz="1300" dirty="0">
                <a:solidFill>
                  <a:schemeClr val="tx1"/>
                </a:solidFill>
              </a:rPr>
              <a:t>in the light of the wider system changes, and those proposed in the Integration White Paper.</a:t>
            </a:r>
          </a:p>
          <a:p>
            <a:endParaRPr lang="en-GB" sz="1300" dirty="0">
              <a:solidFill>
                <a:schemeClr val="tx1"/>
              </a:solidFill>
            </a:endParaRPr>
          </a:p>
          <a:p>
            <a:r>
              <a:rPr lang="en-GB" sz="1300" u="sng" dirty="0">
                <a:solidFill>
                  <a:schemeClr val="tx1"/>
                </a:solidFill>
              </a:rPr>
              <a:t>Expectation 5: ICPs should take an open and inclusive approach to strategy development and leadership, involving communities and partners, and utilise local data and insights</a:t>
            </a:r>
            <a:r>
              <a:rPr lang="en-GB" sz="1300" dirty="0">
                <a:solidFill>
                  <a:schemeClr val="tx1"/>
                </a:solidFill>
              </a:rPr>
              <a:t>			</a:t>
            </a:r>
          </a:p>
          <a:p>
            <a:r>
              <a:rPr lang="en-GB" sz="1300" dirty="0">
                <a:solidFill>
                  <a:schemeClr val="tx1"/>
                </a:solidFill>
                <a:highlight>
                  <a:srgbClr val="FFFF00"/>
                </a:highlight>
              </a:rPr>
              <a:t>DHSC will publish </a:t>
            </a:r>
            <a:r>
              <a:rPr lang="en-GB" sz="1300" b="1" dirty="0">
                <a:solidFill>
                  <a:schemeClr val="tx1"/>
                </a:solidFill>
                <a:highlight>
                  <a:srgbClr val="FFFF00"/>
                </a:highlight>
              </a:rPr>
              <a:t>statutory guidance </a:t>
            </a:r>
            <a:r>
              <a:rPr lang="en-GB" sz="1300" dirty="0">
                <a:solidFill>
                  <a:schemeClr val="tx1"/>
                </a:solidFill>
                <a:highlight>
                  <a:srgbClr val="FFFF00"/>
                </a:highlight>
              </a:rPr>
              <a:t>on the integrated care strategy in July 2022</a:t>
            </a:r>
          </a:p>
          <a:p>
            <a:r>
              <a:rPr lang="en-GB" sz="1300" dirty="0">
                <a:solidFill>
                  <a:schemeClr val="tx1"/>
                </a:solidFill>
                <a:highlight>
                  <a:srgbClr val="FFFF00"/>
                </a:highlight>
              </a:rPr>
              <a:t>DHSC will include </a:t>
            </a:r>
            <a:r>
              <a:rPr lang="en-GB" sz="1300" b="1" dirty="0">
                <a:solidFill>
                  <a:schemeClr val="tx1"/>
                </a:solidFill>
                <a:highlight>
                  <a:srgbClr val="FFFF00"/>
                </a:highlight>
              </a:rPr>
              <a:t>engagement expectations </a:t>
            </a:r>
            <a:r>
              <a:rPr lang="en-GB" sz="1300" dirty="0">
                <a:solidFill>
                  <a:schemeClr val="tx1"/>
                </a:solidFill>
                <a:highlight>
                  <a:srgbClr val="FFFF00"/>
                </a:highlight>
              </a:rPr>
              <a:t>in its guidance on ICP strategies.</a:t>
            </a:r>
          </a:p>
          <a:p>
            <a:endParaRPr lang="en-GB" sz="1200" dirty="0">
              <a:solidFill>
                <a:schemeClr val="tx1"/>
              </a:solidFill>
            </a:endParaRPr>
          </a:p>
        </p:txBody>
      </p:sp>
    </p:spTree>
    <p:extLst>
      <p:ext uri="{BB962C8B-B14F-4D97-AF65-F5344CB8AC3E}">
        <p14:creationId xmlns:p14="http://schemas.microsoft.com/office/powerpoint/2010/main" val="1749525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B8F74F4-C1BB-4471-ADD0-61FFE83F9735}"/>
              </a:ext>
            </a:extLst>
          </p:cNvPr>
          <p:cNvSpPr>
            <a:spLocks noGrp="1"/>
          </p:cNvSpPr>
          <p:nvPr>
            <p:ph type="body" idx="1"/>
          </p:nvPr>
        </p:nvSpPr>
        <p:spPr>
          <a:xfrm>
            <a:off x="724365" y="769266"/>
            <a:ext cx="10405919" cy="5470600"/>
          </a:xfrm>
        </p:spPr>
        <p:txBody>
          <a:bodyPr/>
          <a:lstStyle/>
          <a:p>
            <a:r>
              <a:rPr lang="en-GB" dirty="0"/>
              <a:t>Principles for engaging social care providers</a:t>
            </a:r>
          </a:p>
          <a:p>
            <a:r>
              <a:rPr lang="en-GB" sz="2400" dirty="0"/>
              <a:t>We are working with NCF, NHSE and LGA to co-produce some principles for engaging social care providers in ICSs.  Our starting point is that:</a:t>
            </a:r>
          </a:p>
          <a:p>
            <a:endParaRPr lang="en-GB" sz="2400" dirty="0"/>
          </a:p>
          <a:p>
            <a:r>
              <a:rPr lang="en-GB" sz="1600" b="1" dirty="0">
                <a:effectLst/>
                <a:latin typeface="Arial" panose="020B0604020202020204" pitchFamily="34" charset="0"/>
                <a:ea typeface="Calibri" panose="020F0502020204030204" pitchFamily="34" charset="0"/>
                <a:cs typeface="Arial" panose="020B0604020202020204" pitchFamily="34" charset="0"/>
              </a:rPr>
              <a:t>1) Everyone in an integrated care system should work together collaboratively</a:t>
            </a:r>
            <a:endParaRPr lang="en-GB" sz="1600" dirty="0">
              <a:effectLst/>
              <a:latin typeface="Calibri" panose="020F0502020204030204" pitchFamily="34" charset="0"/>
              <a:ea typeface="Calibri" panose="020F0502020204030204" pitchFamily="34" charset="0"/>
              <a:cs typeface="Arial" panose="020B0604020202020204" pitchFamily="34" charset="0"/>
            </a:endParaRPr>
          </a:p>
          <a:p>
            <a:r>
              <a:rPr lang="en-GB" sz="1600" b="1" dirty="0">
                <a:effectLst/>
                <a:latin typeface="Arial" panose="020B0604020202020204" pitchFamily="34" charset="0"/>
                <a:ea typeface="Calibri" panose="020F0502020204030204" pitchFamily="34" charset="0"/>
                <a:cs typeface="Arial" panose="020B0604020202020204" pitchFamily="34" charset="0"/>
              </a:rPr>
              <a:t>2) ASC Providers are critical partners in delivering care and their views and needs should be fully represented in every ICP </a:t>
            </a:r>
            <a:endParaRPr lang="en-GB" sz="1600" dirty="0">
              <a:effectLst/>
              <a:latin typeface="Calibri" panose="020F0502020204030204" pitchFamily="34" charset="0"/>
              <a:ea typeface="Calibri" panose="020F0502020204030204" pitchFamily="34" charset="0"/>
              <a:cs typeface="Arial" panose="020B0604020202020204" pitchFamily="34" charset="0"/>
            </a:endParaRPr>
          </a:p>
          <a:p>
            <a:r>
              <a:rPr lang="en-GB" sz="1600" b="1" dirty="0">
                <a:effectLst/>
                <a:latin typeface="Arial" panose="020B0604020202020204" pitchFamily="34" charset="0"/>
                <a:ea typeface="Calibri" panose="020F0502020204030204" pitchFamily="34" charset="0"/>
                <a:cs typeface="Arial" panose="020B0604020202020204" pitchFamily="34" charset="0"/>
              </a:rPr>
              <a:t>3) Support the whole adult social care voice to be heard in each ICS</a:t>
            </a:r>
            <a:endParaRPr lang="en-GB" sz="1600" dirty="0">
              <a:effectLst/>
              <a:latin typeface="Calibri" panose="020F0502020204030204" pitchFamily="34" charset="0"/>
              <a:ea typeface="Calibri" panose="020F0502020204030204" pitchFamily="34" charset="0"/>
              <a:cs typeface="Arial" panose="020B0604020202020204" pitchFamily="34" charset="0"/>
            </a:endParaRPr>
          </a:p>
          <a:p>
            <a:r>
              <a:rPr lang="en-GB" sz="1600" b="1" dirty="0">
                <a:effectLst/>
                <a:latin typeface="Arial" panose="020B0604020202020204" pitchFamily="34" charset="0"/>
                <a:ea typeface="Calibri" panose="020F0502020204030204" pitchFamily="34" charset="0"/>
                <a:cs typeface="Arial" panose="020B0604020202020204" pitchFamily="34" charset="0"/>
              </a:rPr>
              <a:t>4) Promote place-based integration, building on the partnership arrangements that already exist and foster new working relationships</a:t>
            </a:r>
            <a:endParaRPr lang="en-GB" sz="1600" dirty="0">
              <a:effectLst/>
              <a:latin typeface="Calibri" panose="020F0502020204030204" pitchFamily="34" charset="0"/>
              <a:ea typeface="Calibri" panose="020F0502020204030204" pitchFamily="34" charset="0"/>
              <a:cs typeface="Arial" panose="020B0604020202020204" pitchFamily="34" charset="0"/>
            </a:endParaRPr>
          </a:p>
          <a:p>
            <a:r>
              <a:rPr lang="en-GB" sz="1600" b="1" dirty="0">
                <a:effectLst/>
                <a:latin typeface="Arial" panose="020B0604020202020204" pitchFamily="34" charset="0"/>
                <a:ea typeface="Calibri" panose="020F0502020204030204" pitchFamily="34" charset="0"/>
                <a:cs typeface="Arial" panose="020B0604020202020204" pitchFamily="34" charset="0"/>
              </a:rPr>
              <a:t>5) Share knowledge across places and systems to improve health and care services </a:t>
            </a:r>
          </a:p>
          <a:p>
            <a:endParaRPr lang="en-GB" sz="1800" b="1"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2400" b="1" dirty="0"/>
              <a:t>We welcome your thoughts and steers on how we can embed these principles across all systems.</a:t>
            </a:r>
          </a:p>
        </p:txBody>
      </p:sp>
    </p:spTree>
    <p:extLst>
      <p:ext uri="{BB962C8B-B14F-4D97-AF65-F5344CB8AC3E}">
        <p14:creationId xmlns:p14="http://schemas.microsoft.com/office/powerpoint/2010/main" val="1213275916"/>
      </p:ext>
    </p:extLst>
  </p:cSld>
  <p:clrMapOvr>
    <a:masterClrMapping/>
  </p:clrMapOvr>
</p:sld>
</file>

<file path=ppt/theme/theme1.xml><?xml version="1.0" encoding="utf-8"?>
<a:theme xmlns:a="http://schemas.openxmlformats.org/drawingml/2006/main" name="Theme1">
  <a:themeElements>
    <a:clrScheme name="DHSC">
      <a:dk1>
        <a:sysClr val="windowText" lastClr="000000"/>
      </a:dk1>
      <a:lt1>
        <a:sysClr val="window" lastClr="FFFFFF"/>
      </a:lt1>
      <a:dk2>
        <a:srgbClr val="616265"/>
      </a:dk2>
      <a:lt2>
        <a:srgbClr val="E0E0E1"/>
      </a:lt2>
      <a:accent1>
        <a:srgbClr val="01A188"/>
      </a:accent1>
      <a:accent2>
        <a:srgbClr val="0063BE"/>
      </a:accent2>
      <a:accent3>
        <a:srgbClr val="E57200"/>
      </a:accent3>
      <a:accent4>
        <a:srgbClr val="512698"/>
      </a:accent4>
      <a:accent5>
        <a:srgbClr val="34B6E4"/>
      </a:accent5>
      <a:accent6>
        <a:srgbClr val="CC092F"/>
      </a:accent6>
      <a:hlink>
        <a:srgbClr val="0063BE"/>
      </a:hlink>
      <a:folHlink>
        <a:srgbClr val="5126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F09A578C-971D-4D30-B9C3-DC5E2679F9A7}" vid="{D30F2E7C-E2C3-4464-B8B5-1421DB4A4B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C78C29EA38EA46A4952C9AAE73DEB8" ma:contentTypeVersion="12" ma:contentTypeDescription="Create a new document." ma:contentTypeScope="" ma:versionID="87fbf3a94185abe7bc582a8312cfd1a9">
  <xsd:schema xmlns:xsd="http://www.w3.org/2001/XMLSchema" xmlns:xs="http://www.w3.org/2001/XMLSchema" xmlns:p="http://schemas.microsoft.com/office/2006/metadata/properties" xmlns:ns2="ea619630-162b-4744-a807-9b79dc7416bb" xmlns:ns3="76256d95-9c16-48b8-b057-600873782057" targetNamespace="http://schemas.microsoft.com/office/2006/metadata/properties" ma:root="true" ma:fieldsID="47d552d95fbe8f8e960dd7d898df4db4" ns2:_="" ns3:_="">
    <xsd:import namespace="ea619630-162b-4744-a807-9b79dc7416bb"/>
    <xsd:import namespace="76256d95-9c16-48b8-b057-60087378205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619630-162b-4744-a807-9b79dc7416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256d95-9c16-48b8-b057-60087378205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76256d95-9c16-48b8-b057-600873782057">
      <UserInfo>
        <DisplayName>Baker, Philippa</DisplayName>
        <AccountId>32</AccountId>
        <AccountType/>
      </UserInfo>
      <UserInfo>
        <DisplayName>Reeve, Simon</DisplayName>
        <AccountId>209</AccountId>
        <AccountType/>
      </UserInfo>
      <UserInfo>
        <DisplayName>Cox, Christopher</DisplayName>
        <AccountId>81</AccountId>
        <AccountType/>
      </UserInfo>
      <UserInfo>
        <DisplayName>Diver, Cara</DisplayName>
        <AccountId>1274</AccountId>
        <AccountType/>
      </UserInfo>
      <UserInfo>
        <DisplayName>Mayor, Renee</DisplayName>
        <AccountId>315</AccountId>
        <AccountType/>
      </UserInfo>
      <UserInfo>
        <DisplayName>Bunn, Kieran</DisplayName>
        <AccountId>22</AccountId>
        <AccountType/>
      </UserInfo>
      <UserInfo>
        <DisplayName>Jenkins, Francesca</DisplayName>
        <AccountId>1774</AccountId>
        <AccountType/>
      </UserInfo>
      <UserInfo>
        <DisplayName>Armer, Joe</DisplayName>
        <AccountId>1981</AccountId>
        <AccountType/>
      </UserInfo>
    </SharedWithUsers>
  </documentManagement>
</p:properties>
</file>

<file path=customXml/itemProps1.xml><?xml version="1.0" encoding="utf-8"?>
<ds:datastoreItem xmlns:ds="http://schemas.openxmlformats.org/officeDocument/2006/customXml" ds:itemID="{CB3ED2B8-1F09-45EE-8DEC-BA2ECD0B266E}">
  <ds:schemaRefs>
    <ds:schemaRef ds:uri="http://schemas.microsoft.com/sharepoint/v3/contenttype/forms"/>
  </ds:schemaRefs>
</ds:datastoreItem>
</file>

<file path=customXml/itemProps2.xml><?xml version="1.0" encoding="utf-8"?>
<ds:datastoreItem xmlns:ds="http://schemas.openxmlformats.org/officeDocument/2006/customXml" ds:itemID="{69CB59D1-4E80-4B86-A8C5-D462D9865A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619630-162b-4744-a807-9b79dc7416bb"/>
    <ds:schemaRef ds:uri="76256d95-9c16-48b8-b057-6008737820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70125D-4ACB-45ED-9A62-A08DD20776FC}">
  <ds:schemaRefs>
    <ds:schemaRef ds:uri="http://schemas.microsoft.com/office/2006/metadata/properties"/>
    <ds:schemaRef ds:uri="76256d95-9c16-48b8-b057-600873782057"/>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ea619630-162b-4744-a807-9b79dc7416b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Theme1</Template>
  <TotalTime>4389</TotalTime>
  <Words>2632</Words>
  <Application>Microsoft Office PowerPoint</Application>
  <PresentationFormat>Widescreen</PresentationFormat>
  <Paragraphs>176</Paragraphs>
  <Slides>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vt:lpstr>
      <vt:lpstr>Calibri</vt:lpstr>
      <vt:lpstr>GDS Transport</vt:lpstr>
      <vt:lpstr>Times New Roman</vt:lpstr>
      <vt:lpstr>Wingdings</vt:lpstr>
      <vt:lpstr>Theme1</vt:lpstr>
      <vt:lpstr>Integrated Care Partnerships</vt:lpstr>
      <vt:lpstr>Within Integrated Care Systems</vt:lpstr>
      <vt:lpstr>Integrated Care Systems (System-level)</vt:lpstr>
      <vt:lpstr>ICS strategies and plans</vt:lpstr>
      <vt:lpstr>PowerPoint Presentation</vt:lpstr>
      <vt:lpstr>PowerPoint Presentation</vt:lpstr>
      <vt:lpstr>ICP engagement summary – key findings</vt:lpstr>
      <vt:lpstr>ICP engagement summary – further actions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Care Partnerships</dc:title>
  <dc:creator>Armer, Joe</dc:creator>
  <cp:lastModifiedBy>Baker, Philippa</cp:lastModifiedBy>
  <cp:revision>2</cp:revision>
  <dcterms:created xsi:type="dcterms:W3CDTF">2022-05-06T09:56:44Z</dcterms:created>
  <dcterms:modified xsi:type="dcterms:W3CDTF">2022-05-09T12:32:29Z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0x01010084C78C29EA38EA46A4952C9AAE73DEB8</vt:lpwstr>
  </property>
</Properties>
</file>