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57" r:id="rId4"/>
    <p:sldId id="285" r:id="rId5"/>
    <p:sldId id="262" r:id="rId6"/>
    <p:sldId id="294" r:id="rId7"/>
    <p:sldId id="284" r:id="rId8"/>
    <p:sldId id="287" r:id="rId9"/>
    <p:sldId id="258" r:id="rId10"/>
    <p:sldId id="260" r:id="rId11"/>
    <p:sldId id="268" r:id="rId12"/>
    <p:sldId id="278" r:id="rId13"/>
    <p:sldId id="283" r:id="rId14"/>
    <p:sldId id="259" r:id="rId15"/>
    <p:sldId id="261" r:id="rId16"/>
    <p:sldId id="292" r:id="rId17"/>
    <p:sldId id="265" r:id="rId18"/>
    <p:sldId id="288" r:id="rId19"/>
    <p:sldId id="290" r:id="rId20"/>
    <p:sldId id="289" r:id="rId21"/>
    <p:sldId id="279" r:id="rId22"/>
    <p:sldId id="280" r:id="rId23"/>
    <p:sldId id="286" r:id="rId24"/>
    <p:sldId id="291" r:id="rId25"/>
    <p:sldId id="281" r:id="rId26"/>
    <p:sldId id="273" r:id="rId27"/>
    <p:sldId id="271" r:id="rId28"/>
    <p:sldId id="272" r:id="rId29"/>
    <p:sldId id="275" r:id="rId30"/>
    <p:sldId id="276"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550EA-1025-6E43-B29D-331035E6DBE7}" v="25" dt="2022-06-07T10:16:50.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95"/>
    <p:restoredTop sz="96327"/>
  </p:normalViewPr>
  <p:slideViewPr>
    <p:cSldViewPr snapToGrid="0" snapToObjects="1">
      <p:cViewPr varScale="1">
        <p:scale>
          <a:sx n="63" d="100"/>
          <a:sy n="63" d="100"/>
        </p:scale>
        <p:origin x="5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7352D-4032-459C-ABCD-A543D971867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A659C01-5918-4FC4-8C85-9AADCF847566}">
      <dgm:prSet/>
      <dgm:spPr/>
      <dgm:t>
        <a:bodyPr/>
        <a:lstStyle/>
        <a:p>
          <a:pPr>
            <a:lnSpc>
              <a:spcPct val="100000"/>
            </a:lnSpc>
          </a:pPr>
          <a:r>
            <a:rPr lang="en-US"/>
            <a:t>What is going to happen – and when? </a:t>
          </a:r>
        </a:p>
      </dgm:t>
    </dgm:pt>
    <dgm:pt modelId="{A3F398CF-7340-4EBC-BDF5-0EDE7833C23A}" type="parTrans" cxnId="{2388F797-1834-4DC5-8772-BF3ACC7E073A}">
      <dgm:prSet/>
      <dgm:spPr/>
      <dgm:t>
        <a:bodyPr/>
        <a:lstStyle/>
        <a:p>
          <a:endParaRPr lang="en-US"/>
        </a:p>
      </dgm:t>
    </dgm:pt>
    <dgm:pt modelId="{ED9DDCA4-0538-45B5-8B42-9E787D863CBD}" type="sibTrans" cxnId="{2388F797-1834-4DC5-8772-BF3ACC7E073A}">
      <dgm:prSet/>
      <dgm:spPr/>
      <dgm:t>
        <a:bodyPr/>
        <a:lstStyle/>
        <a:p>
          <a:endParaRPr lang="en-US"/>
        </a:p>
      </dgm:t>
    </dgm:pt>
    <dgm:pt modelId="{FD839225-7A75-45C8-9D2D-F7B2F8F5D9F2}">
      <dgm:prSet/>
      <dgm:spPr/>
      <dgm:t>
        <a:bodyPr/>
        <a:lstStyle/>
        <a:p>
          <a:pPr>
            <a:lnSpc>
              <a:spcPct val="100000"/>
            </a:lnSpc>
          </a:pPr>
          <a:r>
            <a:rPr lang="en-US" dirty="0"/>
            <a:t>What will LPS mean for managers of care homes?</a:t>
          </a:r>
        </a:p>
      </dgm:t>
    </dgm:pt>
    <dgm:pt modelId="{688FE6C7-B6FA-4DBA-8C08-BAE0C155DA8D}" type="parTrans" cxnId="{6427BD53-EAF2-4FDE-9B1A-F70144245733}">
      <dgm:prSet/>
      <dgm:spPr/>
      <dgm:t>
        <a:bodyPr/>
        <a:lstStyle/>
        <a:p>
          <a:endParaRPr lang="en-US"/>
        </a:p>
      </dgm:t>
    </dgm:pt>
    <dgm:pt modelId="{D6D97EC8-4D99-42F8-9DCE-8B8FAC446331}" type="sibTrans" cxnId="{6427BD53-EAF2-4FDE-9B1A-F70144245733}">
      <dgm:prSet/>
      <dgm:spPr/>
      <dgm:t>
        <a:bodyPr/>
        <a:lstStyle/>
        <a:p>
          <a:endParaRPr lang="en-US"/>
        </a:p>
      </dgm:t>
    </dgm:pt>
    <dgm:pt modelId="{9FE9BFAE-B482-4A02-BB36-52EB320E91D9}">
      <dgm:prSet/>
      <dgm:spPr/>
      <dgm:t>
        <a:bodyPr/>
        <a:lstStyle/>
        <a:p>
          <a:pPr>
            <a:lnSpc>
              <a:spcPct val="100000"/>
            </a:lnSpc>
          </a:pPr>
          <a:r>
            <a:rPr lang="en-US"/>
            <a:t>What can we do now to be ready?</a:t>
          </a:r>
        </a:p>
      </dgm:t>
    </dgm:pt>
    <dgm:pt modelId="{EE6EF67A-8669-48B0-9550-8D19C954D83D}" type="parTrans" cxnId="{6CA0872B-9224-4814-B07E-00E93EEF3FCA}">
      <dgm:prSet/>
      <dgm:spPr/>
      <dgm:t>
        <a:bodyPr/>
        <a:lstStyle/>
        <a:p>
          <a:endParaRPr lang="en-US"/>
        </a:p>
      </dgm:t>
    </dgm:pt>
    <dgm:pt modelId="{30618C51-9B60-4BBB-A255-18FA2631DC38}" type="sibTrans" cxnId="{6CA0872B-9224-4814-B07E-00E93EEF3FCA}">
      <dgm:prSet/>
      <dgm:spPr/>
      <dgm:t>
        <a:bodyPr/>
        <a:lstStyle/>
        <a:p>
          <a:endParaRPr lang="en-US"/>
        </a:p>
      </dgm:t>
    </dgm:pt>
    <dgm:pt modelId="{44F776DA-C83C-48A0-A86D-70274867EDFA}">
      <dgm:prSet/>
      <dgm:spPr/>
      <dgm:t>
        <a:bodyPr/>
        <a:lstStyle/>
        <a:p>
          <a:pPr>
            <a:lnSpc>
              <a:spcPct val="100000"/>
            </a:lnSpc>
          </a:pPr>
          <a:r>
            <a:rPr lang="en-US"/>
            <a:t>Resources and reasons not to panic</a:t>
          </a:r>
        </a:p>
      </dgm:t>
    </dgm:pt>
    <dgm:pt modelId="{C323A805-8635-4F23-84BC-EEDCBA35715A}" type="parTrans" cxnId="{3C657C98-E713-4197-967A-9DAB54742F63}">
      <dgm:prSet/>
      <dgm:spPr/>
      <dgm:t>
        <a:bodyPr/>
        <a:lstStyle/>
        <a:p>
          <a:endParaRPr lang="en-US"/>
        </a:p>
      </dgm:t>
    </dgm:pt>
    <dgm:pt modelId="{950F0D0D-DC9F-4669-9858-1031E93674F8}" type="sibTrans" cxnId="{3C657C98-E713-4197-967A-9DAB54742F63}">
      <dgm:prSet/>
      <dgm:spPr/>
      <dgm:t>
        <a:bodyPr/>
        <a:lstStyle/>
        <a:p>
          <a:endParaRPr lang="en-US"/>
        </a:p>
      </dgm:t>
    </dgm:pt>
    <dgm:pt modelId="{60684737-6A47-4A35-B082-15643A8E49F5}" type="pres">
      <dgm:prSet presAssocID="{7287352D-4032-459C-ABCD-A543D9718671}" presName="root" presStyleCnt="0">
        <dgm:presLayoutVars>
          <dgm:dir/>
          <dgm:resizeHandles val="exact"/>
        </dgm:presLayoutVars>
      </dgm:prSet>
      <dgm:spPr/>
    </dgm:pt>
    <dgm:pt modelId="{FA6DC7CB-C5EB-410D-A2A9-7C458FF16A64}" type="pres">
      <dgm:prSet presAssocID="{BA659C01-5918-4FC4-8C85-9AADCF847566}" presName="compNode" presStyleCnt="0"/>
      <dgm:spPr/>
    </dgm:pt>
    <dgm:pt modelId="{F0CF66E5-FA02-4051-8288-AB721E1E2313}" type="pres">
      <dgm:prSet presAssocID="{BA659C01-5918-4FC4-8C85-9AADCF847566}" presName="bgRect" presStyleLbl="bgShp" presStyleIdx="0" presStyleCnt="4"/>
      <dgm:spPr/>
    </dgm:pt>
    <dgm:pt modelId="{32E4DF09-0787-450B-A306-65DCF6E80613}" type="pres">
      <dgm:prSet presAssocID="{BA659C01-5918-4FC4-8C85-9AADCF8475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rrow Circle"/>
        </a:ext>
      </dgm:extLst>
    </dgm:pt>
    <dgm:pt modelId="{3EE3CD3E-1C77-4065-BB57-BF12A631E43D}" type="pres">
      <dgm:prSet presAssocID="{BA659C01-5918-4FC4-8C85-9AADCF847566}" presName="spaceRect" presStyleCnt="0"/>
      <dgm:spPr/>
    </dgm:pt>
    <dgm:pt modelId="{C2DC7DCA-04D2-414A-982D-D94334171728}" type="pres">
      <dgm:prSet presAssocID="{BA659C01-5918-4FC4-8C85-9AADCF847566}" presName="parTx" presStyleLbl="revTx" presStyleIdx="0" presStyleCnt="4">
        <dgm:presLayoutVars>
          <dgm:chMax val="0"/>
          <dgm:chPref val="0"/>
        </dgm:presLayoutVars>
      </dgm:prSet>
      <dgm:spPr/>
    </dgm:pt>
    <dgm:pt modelId="{65A3043F-091F-4313-8529-F3C768B2AACC}" type="pres">
      <dgm:prSet presAssocID="{ED9DDCA4-0538-45B5-8B42-9E787D863CBD}" presName="sibTrans" presStyleCnt="0"/>
      <dgm:spPr/>
    </dgm:pt>
    <dgm:pt modelId="{D086516F-5C2A-4D56-A2AC-825C8CE9389B}" type="pres">
      <dgm:prSet presAssocID="{FD839225-7A75-45C8-9D2D-F7B2F8F5D9F2}" presName="compNode" presStyleCnt="0"/>
      <dgm:spPr/>
    </dgm:pt>
    <dgm:pt modelId="{9FF36BEC-97D0-4E56-969C-A3EEEDD362AE}" type="pres">
      <dgm:prSet presAssocID="{FD839225-7A75-45C8-9D2D-F7B2F8F5D9F2}" presName="bgRect" presStyleLbl="bgShp" presStyleIdx="1" presStyleCnt="4"/>
      <dgm:spPr/>
    </dgm:pt>
    <dgm:pt modelId="{A48D532C-416E-4552-9505-4909497C0BAF}" type="pres">
      <dgm:prSet presAssocID="{FD839225-7A75-45C8-9D2D-F7B2F8F5D9F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F97C4558-A0EF-4279-9EC4-5AA423AED0D3}" type="pres">
      <dgm:prSet presAssocID="{FD839225-7A75-45C8-9D2D-F7B2F8F5D9F2}" presName="spaceRect" presStyleCnt="0"/>
      <dgm:spPr/>
    </dgm:pt>
    <dgm:pt modelId="{5E73E582-6355-46CE-AB0B-D2B37AC44A95}" type="pres">
      <dgm:prSet presAssocID="{FD839225-7A75-45C8-9D2D-F7B2F8F5D9F2}" presName="parTx" presStyleLbl="revTx" presStyleIdx="1" presStyleCnt="4">
        <dgm:presLayoutVars>
          <dgm:chMax val="0"/>
          <dgm:chPref val="0"/>
        </dgm:presLayoutVars>
      </dgm:prSet>
      <dgm:spPr/>
    </dgm:pt>
    <dgm:pt modelId="{7D72A3C2-2137-409E-98A5-14962E43A987}" type="pres">
      <dgm:prSet presAssocID="{D6D97EC8-4D99-42F8-9DCE-8B8FAC446331}" presName="sibTrans" presStyleCnt="0"/>
      <dgm:spPr/>
    </dgm:pt>
    <dgm:pt modelId="{5038310A-B30D-4D34-9F2E-3F4617CCF235}" type="pres">
      <dgm:prSet presAssocID="{9FE9BFAE-B482-4A02-BB36-52EB320E91D9}" presName="compNode" presStyleCnt="0"/>
      <dgm:spPr/>
    </dgm:pt>
    <dgm:pt modelId="{7837BDE5-1BFF-497A-BC16-305E2BC596EF}" type="pres">
      <dgm:prSet presAssocID="{9FE9BFAE-B482-4A02-BB36-52EB320E91D9}" presName="bgRect" presStyleLbl="bgShp" presStyleIdx="2" presStyleCnt="4"/>
      <dgm:spPr/>
    </dgm:pt>
    <dgm:pt modelId="{FA190112-A18C-4481-B432-30D67B9BC0AC}" type="pres">
      <dgm:prSet presAssocID="{9FE9BFAE-B482-4A02-BB36-52EB320E91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975E3DEB-E93E-4D52-8CD2-60FC8263A28A}" type="pres">
      <dgm:prSet presAssocID="{9FE9BFAE-B482-4A02-BB36-52EB320E91D9}" presName="spaceRect" presStyleCnt="0"/>
      <dgm:spPr/>
    </dgm:pt>
    <dgm:pt modelId="{9CCDFF60-8CF9-4ED4-B2B6-3B687F057CF5}" type="pres">
      <dgm:prSet presAssocID="{9FE9BFAE-B482-4A02-BB36-52EB320E91D9}" presName="parTx" presStyleLbl="revTx" presStyleIdx="2" presStyleCnt="4">
        <dgm:presLayoutVars>
          <dgm:chMax val="0"/>
          <dgm:chPref val="0"/>
        </dgm:presLayoutVars>
      </dgm:prSet>
      <dgm:spPr/>
    </dgm:pt>
    <dgm:pt modelId="{483458AE-39FE-4A9F-AE79-7CAA52E61463}" type="pres">
      <dgm:prSet presAssocID="{30618C51-9B60-4BBB-A255-18FA2631DC38}" presName="sibTrans" presStyleCnt="0"/>
      <dgm:spPr/>
    </dgm:pt>
    <dgm:pt modelId="{3B2D7CD3-02F3-4FB4-9D5E-136C5D1BF799}" type="pres">
      <dgm:prSet presAssocID="{44F776DA-C83C-48A0-A86D-70274867EDFA}" presName="compNode" presStyleCnt="0"/>
      <dgm:spPr/>
    </dgm:pt>
    <dgm:pt modelId="{537F844D-6C64-4BA9-A97E-BF77E609F122}" type="pres">
      <dgm:prSet presAssocID="{44F776DA-C83C-48A0-A86D-70274867EDFA}" presName="bgRect" presStyleLbl="bgShp" presStyleIdx="3" presStyleCnt="4"/>
      <dgm:spPr/>
    </dgm:pt>
    <dgm:pt modelId="{30E12A1F-9B26-4092-8E40-90419F85208D}" type="pres">
      <dgm:prSet presAssocID="{44F776DA-C83C-48A0-A86D-70274867ED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arning"/>
        </a:ext>
      </dgm:extLst>
    </dgm:pt>
    <dgm:pt modelId="{4A24DC1C-130E-4AD0-B9AB-0D95FA5E9719}" type="pres">
      <dgm:prSet presAssocID="{44F776DA-C83C-48A0-A86D-70274867EDFA}" presName="spaceRect" presStyleCnt="0"/>
      <dgm:spPr/>
    </dgm:pt>
    <dgm:pt modelId="{AEBDE56B-D111-4B19-804D-1543A94144DA}" type="pres">
      <dgm:prSet presAssocID="{44F776DA-C83C-48A0-A86D-70274867EDFA}" presName="parTx" presStyleLbl="revTx" presStyleIdx="3" presStyleCnt="4">
        <dgm:presLayoutVars>
          <dgm:chMax val="0"/>
          <dgm:chPref val="0"/>
        </dgm:presLayoutVars>
      </dgm:prSet>
      <dgm:spPr/>
    </dgm:pt>
  </dgm:ptLst>
  <dgm:cxnLst>
    <dgm:cxn modelId="{D17ADA14-A98B-4152-A0EF-FED4F5209874}" type="presOf" srcId="{FD839225-7A75-45C8-9D2D-F7B2F8F5D9F2}" destId="{5E73E582-6355-46CE-AB0B-D2B37AC44A95}" srcOrd="0" destOrd="0" presId="urn:microsoft.com/office/officeart/2018/2/layout/IconVerticalSolidList"/>
    <dgm:cxn modelId="{CEC47417-6B2A-4A26-BD50-5979CDB09F8A}" type="presOf" srcId="{44F776DA-C83C-48A0-A86D-70274867EDFA}" destId="{AEBDE56B-D111-4B19-804D-1543A94144DA}" srcOrd="0" destOrd="0" presId="urn:microsoft.com/office/officeart/2018/2/layout/IconVerticalSolidList"/>
    <dgm:cxn modelId="{6CA0872B-9224-4814-B07E-00E93EEF3FCA}" srcId="{7287352D-4032-459C-ABCD-A543D9718671}" destId="{9FE9BFAE-B482-4A02-BB36-52EB320E91D9}" srcOrd="2" destOrd="0" parTransId="{EE6EF67A-8669-48B0-9550-8D19C954D83D}" sibTransId="{30618C51-9B60-4BBB-A255-18FA2631DC38}"/>
    <dgm:cxn modelId="{6427BD53-EAF2-4FDE-9B1A-F70144245733}" srcId="{7287352D-4032-459C-ABCD-A543D9718671}" destId="{FD839225-7A75-45C8-9D2D-F7B2F8F5D9F2}" srcOrd="1" destOrd="0" parTransId="{688FE6C7-B6FA-4DBA-8C08-BAE0C155DA8D}" sibTransId="{D6D97EC8-4D99-42F8-9DCE-8B8FAC446331}"/>
    <dgm:cxn modelId="{D3DA0393-6BD0-4BD9-BCCC-20AC4BB16599}" type="presOf" srcId="{BA659C01-5918-4FC4-8C85-9AADCF847566}" destId="{C2DC7DCA-04D2-414A-982D-D94334171728}" srcOrd="0" destOrd="0" presId="urn:microsoft.com/office/officeart/2018/2/layout/IconVerticalSolidList"/>
    <dgm:cxn modelId="{2388F797-1834-4DC5-8772-BF3ACC7E073A}" srcId="{7287352D-4032-459C-ABCD-A543D9718671}" destId="{BA659C01-5918-4FC4-8C85-9AADCF847566}" srcOrd="0" destOrd="0" parTransId="{A3F398CF-7340-4EBC-BDF5-0EDE7833C23A}" sibTransId="{ED9DDCA4-0538-45B5-8B42-9E787D863CBD}"/>
    <dgm:cxn modelId="{3C657C98-E713-4197-967A-9DAB54742F63}" srcId="{7287352D-4032-459C-ABCD-A543D9718671}" destId="{44F776DA-C83C-48A0-A86D-70274867EDFA}" srcOrd="3" destOrd="0" parTransId="{C323A805-8635-4F23-84BC-EEDCBA35715A}" sibTransId="{950F0D0D-DC9F-4669-9858-1031E93674F8}"/>
    <dgm:cxn modelId="{C3DB26AE-16D1-41E8-9EDF-38DE4E9B37DA}" type="presOf" srcId="{7287352D-4032-459C-ABCD-A543D9718671}" destId="{60684737-6A47-4A35-B082-15643A8E49F5}" srcOrd="0" destOrd="0" presId="urn:microsoft.com/office/officeart/2018/2/layout/IconVerticalSolidList"/>
    <dgm:cxn modelId="{E3E1C1EB-1C07-4A68-82EB-3A1EC4B88B82}" type="presOf" srcId="{9FE9BFAE-B482-4A02-BB36-52EB320E91D9}" destId="{9CCDFF60-8CF9-4ED4-B2B6-3B687F057CF5}" srcOrd="0" destOrd="0" presId="urn:microsoft.com/office/officeart/2018/2/layout/IconVerticalSolidList"/>
    <dgm:cxn modelId="{A99B5389-9B3B-448C-8B08-E97AD2FC89FC}" type="presParOf" srcId="{60684737-6A47-4A35-B082-15643A8E49F5}" destId="{FA6DC7CB-C5EB-410D-A2A9-7C458FF16A64}" srcOrd="0" destOrd="0" presId="urn:microsoft.com/office/officeart/2018/2/layout/IconVerticalSolidList"/>
    <dgm:cxn modelId="{74B9A53A-23D8-42ED-AAAC-A0469FC27F51}" type="presParOf" srcId="{FA6DC7CB-C5EB-410D-A2A9-7C458FF16A64}" destId="{F0CF66E5-FA02-4051-8288-AB721E1E2313}" srcOrd="0" destOrd="0" presId="urn:microsoft.com/office/officeart/2018/2/layout/IconVerticalSolidList"/>
    <dgm:cxn modelId="{30A3C533-B12F-43E3-A693-F8B521B0960C}" type="presParOf" srcId="{FA6DC7CB-C5EB-410D-A2A9-7C458FF16A64}" destId="{32E4DF09-0787-450B-A306-65DCF6E80613}" srcOrd="1" destOrd="0" presId="urn:microsoft.com/office/officeart/2018/2/layout/IconVerticalSolidList"/>
    <dgm:cxn modelId="{DA9663FC-55DE-4DF9-BAFC-E491695ECC46}" type="presParOf" srcId="{FA6DC7CB-C5EB-410D-A2A9-7C458FF16A64}" destId="{3EE3CD3E-1C77-4065-BB57-BF12A631E43D}" srcOrd="2" destOrd="0" presId="urn:microsoft.com/office/officeart/2018/2/layout/IconVerticalSolidList"/>
    <dgm:cxn modelId="{EB301F1E-A80E-49BA-A9CF-1F3C269D1027}" type="presParOf" srcId="{FA6DC7CB-C5EB-410D-A2A9-7C458FF16A64}" destId="{C2DC7DCA-04D2-414A-982D-D94334171728}" srcOrd="3" destOrd="0" presId="urn:microsoft.com/office/officeart/2018/2/layout/IconVerticalSolidList"/>
    <dgm:cxn modelId="{3786F7DC-E70A-43DC-8150-8618D116F919}" type="presParOf" srcId="{60684737-6A47-4A35-B082-15643A8E49F5}" destId="{65A3043F-091F-4313-8529-F3C768B2AACC}" srcOrd="1" destOrd="0" presId="urn:microsoft.com/office/officeart/2018/2/layout/IconVerticalSolidList"/>
    <dgm:cxn modelId="{39D8C063-4A15-4F3A-8626-8ADE4CE66BAB}" type="presParOf" srcId="{60684737-6A47-4A35-B082-15643A8E49F5}" destId="{D086516F-5C2A-4D56-A2AC-825C8CE9389B}" srcOrd="2" destOrd="0" presId="urn:microsoft.com/office/officeart/2018/2/layout/IconVerticalSolidList"/>
    <dgm:cxn modelId="{E6A3F1B9-2831-4967-95E5-1D2CF8E10702}" type="presParOf" srcId="{D086516F-5C2A-4D56-A2AC-825C8CE9389B}" destId="{9FF36BEC-97D0-4E56-969C-A3EEEDD362AE}" srcOrd="0" destOrd="0" presId="urn:microsoft.com/office/officeart/2018/2/layout/IconVerticalSolidList"/>
    <dgm:cxn modelId="{DE6D2FBD-69AB-4A06-805D-7A5BFC3D62BB}" type="presParOf" srcId="{D086516F-5C2A-4D56-A2AC-825C8CE9389B}" destId="{A48D532C-416E-4552-9505-4909497C0BAF}" srcOrd="1" destOrd="0" presId="urn:microsoft.com/office/officeart/2018/2/layout/IconVerticalSolidList"/>
    <dgm:cxn modelId="{86605EA4-75F0-4FA9-B4A0-4439546F3FBF}" type="presParOf" srcId="{D086516F-5C2A-4D56-A2AC-825C8CE9389B}" destId="{F97C4558-A0EF-4279-9EC4-5AA423AED0D3}" srcOrd="2" destOrd="0" presId="urn:microsoft.com/office/officeart/2018/2/layout/IconVerticalSolidList"/>
    <dgm:cxn modelId="{E5FDE2CD-06DC-4644-A879-F926EC826AD7}" type="presParOf" srcId="{D086516F-5C2A-4D56-A2AC-825C8CE9389B}" destId="{5E73E582-6355-46CE-AB0B-D2B37AC44A95}" srcOrd="3" destOrd="0" presId="urn:microsoft.com/office/officeart/2018/2/layout/IconVerticalSolidList"/>
    <dgm:cxn modelId="{F60D4EAB-6250-46E3-B109-ABFDDFA765EE}" type="presParOf" srcId="{60684737-6A47-4A35-B082-15643A8E49F5}" destId="{7D72A3C2-2137-409E-98A5-14962E43A987}" srcOrd="3" destOrd="0" presId="urn:microsoft.com/office/officeart/2018/2/layout/IconVerticalSolidList"/>
    <dgm:cxn modelId="{5DBD185E-286A-4624-9681-A5089A225CB0}" type="presParOf" srcId="{60684737-6A47-4A35-B082-15643A8E49F5}" destId="{5038310A-B30D-4D34-9F2E-3F4617CCF235}" srcOrd="4" destOrd="0" presId="urn:microsoft.com/office/officeart/2018/2/layout/IconVerticalSolidList"/>
    <dgm:cxn modelId="{634A6188-11D4-43D6-B51A-079A096BEF85}" type="presParOf" srcId="{5038310A-B30D-4D34-9F2E-3F4617CCF235}" destId="{7837BDE5-1BFF-497A-BC16-305E2BC596EF}" srcOrd="0" destOrd="0" presId="urn:microsoft.com/office/officeart/2018/2/layout/IconVerticalSolidList"/>
    <dgm:cxn modelId="{7538B2C1-6529-426D-A4DE-07A932854236}" type="presParOf" srcId="{5038310A-B30D-4D34-9F2E-3F4617CCF235}" destId="{FA190112-A18C-4481-B432-30D67B9BC0AC}" srcOrd="1" destOrd="0" presId="urn:microsoft.com/office/officeart/2018/2/layout/IconVerticalSolidList"/>
    <dgm:cxn modelId="{2875A280-F681-4FDC-BBD3-1A75AC9FE069}" type="presParOf" srcId="{5038310A-B30D-4D34-9F2E-3F4617CCF235}" destId="{975E3DEB-E93E-4D52-8CD2-60FC8263A28A}" srcOrd="2" destOrd="0" presId="urn:microsoft.com/office/officeart/2018/2/layout/IconVerticalSolidList"/>
    <dgm:cxn modelId="{FB03F0CE-3C77-4802-928D-E5F20BAA8F1F}" type="presParOf" srcId="{5038310A-B30D-4D34-9F2E-3F4617CCF235}" destId="{9CCDFF60-8CF9-4ED4-B2B6-3B687F057CF5}" srcOrd="3" destOrd="0" presId="urn:microsoft.com/office/officeart/2018/2/layout/IconVerticalSolidList"/>
    <dgm:cxn modelId="{D5864194-2C14-40B5-BBF0-DCEF6F6F2183}" type="presParOf" srcId="{60684737-6A47-4A35-B082-15643A8E49F5}" destId="{483458AE-39FE-4A9F-AE79-7CAA52E61463}" srcOrd="5" destOrd="0" presId="urn:microsoft.com/office/officeart/2018/2/layout/IconVerticalSolidList"/>
    <dgm:cxn modelId="{BA2B621F-FA04-4C70-999F-4BEEFE6E4F34}" type="presParOf" srcId="{60684737-6A47-4A35-B082-15643A8E49F5}" destId="{3B2D7CD3-02F3-4FB4-9D5E-136C5D1BF799}" srcOrd="6" destOrd="0" presId="urn:microsoft.com/office/officeart/2018/2/layout/IconVerticalSolidList"/>
    <dgm:cxn modelId="{8700C41D-CD57-4645-B204-F700E3EABB76}" type="presParOf" srcId="{3B2D7CD3-02F3-4FB4-9D5E-136C5D1BF799}" destId="{537F844D-6C64-4BA9-A97E-BF77E609F122}" srcOrd="0" destOrd="0" presId="urn:microsoft.com/office/officeart/2018/2/layout/IconVerticalSolidList"/>
    <dgm:cxn modelId="{22B2D31E-AB41-4A42-95FA-3C3DCEA326C7}" type="presParOf" srcId="{3B2D7CD3-02F3-4FB4-9D5E-136C5D1BF799}" destId="{30E12A1F-9B26-4092-8E40-90419F85208D}" srcOrd="1" destOrd="0" presId="urn:microsoft.com/office/officeart/2018/2/layout/IconVerticalSolidList"/>
    <dgm:cxn modelId="{05C6EF52-49A8-4E30-B95D-FB8E51494A74}" type="presParOf" srcId="{3B2D7CD3-02F3-4FB4-9D5E-136C5D1BF799}" destId="{4A24DC1C-130E-4AD0-B9AB-0D95FA5E9719}" srcOrd="2" destOrd="0" presId="urn:microsoft.com/office/officeart/2018/2/layout/IconVerticalSolidList"/>
    <dgm:cxn modelId="{1C64314A-D2A6-4845-8405-550785FE06EC}" type="presParOf" srcId="{3B2D7CD3-02F3-4FB4-9D5E-136C5D1BF799}" destId="{AEBDE56B-D111-4B19-804D-1543A94144D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F66E5-FA02-4051-8288-AB721E1E2313}">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4DF09-0787-450B-A306-65DCF6E80613}">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C7DCA-04D2-414A-982D-D94334171728}">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What is going to happen – and when? </a:t>
          </a:r>
        </a:p>
      </dsp:txBody>
      <dsp:txXfrm>
        <a:off x="1057183" y="1805"/>
        <a:ext cx="9458416" cy="915310"/>
      </dsp:txXfrm>
    </dsp:sp>
    <dsp:sp modelId="{9FF36BEC-97D0-4E56-969C-A3EEEDD362AE}">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8D532C-416E-4552-9505-4909497C0BAF}">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73E582-6355-46CE-AB0B-D2B37AC44A95}">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What will LPS mean for managers of care homes?</a:t>
          </a:r>
        </a:p>
      </dsp:txBody>
      <dsp:txXfrm>
        <a:off x="1057183" y="1145944"/>
        <a:ext cx="9458416" cy="915310"/>
      </dsp:txXfrm>
    </dsp:sp>
    <dsp:sp modelId="{7837BDE5-1BFF-497A-BC16-305E2BC596EF}">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90112-A18C-4481-B432-30D67B9BC0AC}">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DFF60-8CF9-4ED4-B2B6-3B687F057CF5}">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What can we do now to be ready?</a:t>
          </a:r>
        </a:p>
      </dsp:txBody>
      <dsp:txXfrm>
        <a:off x="1057183" y="2290082"/>
        <a:ext cx="9458416" cy="915310"/>
      </dsp:txXfrm>
    </dsp:sp>
    <dsp:sp modelId="{537F844D-6C64-4BA9-A97E-BF77E609F122}">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12A1F-9B26-4092-8E40-90419F85208D}">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DE56B-D111-4B19-804D-1543A94144DA}">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Resources and reasons not to panic</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CAFD-50C1-9D44-9947-7E2FCAB284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99934D8-F539-8744-823B-6F346FA10A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DEF9B3-4278-364F-91B4-E78DEE5F28A8}"/>
              </a:ext>
            </a:extLst>
          </p:cNvPr>
          <p:cNvSpPr>
            <a:spLocks noGrp="1"/>
          </p:cNvSpPr>
          <p:nvPr>
            <p:ph type="dt" sz="half" idx="10"/>
          </p:nvPr>
        </p:nvSpPr>
        <p:spPr/>
        <p:txBody>
          <a:bodyPr/>
          <a:lstStyle/>
          <a:p>
            <a:fld id="{D681D8CB-01FE-2C47-95A5-9FDF2A616D61}" type="datetimeFigureOut">
              <a:rPr lang="en-US" smtClean="0"/>
              <a:t>6/21/2022</a:t>
            </a:fld>
            <a:endParaRPr lang="en-US"/>
          </a:p>
        </p:txBody>
      </p:sp>
      <p:sp>
        <p:nvSpPr>
          <p:cNvPr id="5" name="Footer Placeholder 4">
            <a:extLst>
              <a:ext uri="{FF2B5EF4-FFF2-40B4-BE49-F238E27FC236}">
                <a16:creationId xmlns:a16="http://schemas.microsoft.com/office/drawing/2014/main" id="{6304077F-43D7-4A4B-A4FA-D6D4366AD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56AC8-E936-A742-9170-B6D5EC7F48B7}"/>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378370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C4B6-0C63-074C-B494-30949D6DB7D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3FD87A6-5A47-AA42-8B5E-23EEBAD444A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AF2C04-0B78-E740-8199-E09C027055B5}"/>
              </a:ext>
            </a:extLst>
          </p:cNvPr>
          <p:cNvSpPr>
            <a:spLocks noGrp="1"/>
          </p:cNvSpPr>
          <p:nvPr>
            <p:ph type="dt" sz="half" idx="10"/>
          </p:nvPr>
        </p:nvSpPr>
        <p:spPr/>
        <p:txBody>
          <a:bodyPr/>
          <a:lstStyle/>
          <a:p>
            <a:fld id="{D681D8CB-01FE-2C47-95A5-9FDF2A616D61}" type="datetimeFigureOut">
              <a:rPr lang="en-US" smtClean="0"/>
              <a:t>6/21/2022</a:t>
            </a:fld>
            <a:endParaRPr lang="en-US"/>
          </a:p>
        </p:txBody>
      </p:sp>
      <p:sp>
        <p:nvSpPr>
          <p:cNvPr id="5" name="Footer Placeholder 4">
            <a:extLst>
              <a:ext uri="{FF2B5EF4-FFF2-40B4-BE49-F238E27FC236}">
                <a16:creationId xmlns:a16="http://schemas.microsoft.com/office/drawing/2014/main" id="{622749B0-E355-FF43-BFCF-3AF777842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C97D4-4679-7B4F-A972-8B2E2EC53EB7}"/>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321470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97F5D7-8401-FD48-A428-B6533AF2CB7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4ADE4C-C43F-D241-9158-E0EC265A20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540FA1-B4B3-8A45-9BB6-93CF67213B30}"/>
              </a:ext>
            </a:extLst>
          </p:cNvPr>
          <p:cNvSpPr>
            <a:spLocks noGrp="1"/>
          </p:cNvSpPr>
          <p:nvPr>
            <p:ph type="dt" sz="half" idx="10"/>
          </p:nvPr>
        </p:nvSpPr>
        <p:spPr/>
        <p:txBody>
          <a:bodyPr/>
          <a:lstStyle/>
          <a:p>
            <a:fld id="{D681D8CB-01FE-2C47-95A5-9FDF2A616D61}" type="datetimeFigureOut">
              <a:rPr lang="en-US" smtClean="0"/>
              <a:t>6/21/2022</a:t>
            </a:fld>
            <a:endParaRPr lang="en-US"/>
          </a:p>
        </p:txBody>
      </p:sp>
      <p:sp>
        <p:nvSpPr>
          <p:cNvPr id="5" name="Footer Placeholder 4">
            <a:extLst>
              <a:ext uri="{FF2B5EF4-FFF2-40B4-BE49-F238E27FC236}">
                <a16:creationId xmlns:a16="http://schemas.microsoft.com/office/drawing/2014/main" id="{CDFCE475-6B54-9143-B03D-4FBDE7E92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3269E-4B25-4A4F-AC44-177F833DE9A4}"/>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411602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0E01-3B79-2B40-A1C0-ED2DFCFE2B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366D2C-6E94-534D-9142-854D7BABB67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4A311F-8850-EC43-B831-C11A07CF01EA}"/>
              </a:ext>
            </a:extLst>
          </p:cNvPr>
          <p:cNvSpPr>
            <a:spLocks noGrp="1"/>
          </p:cNvSpPr>
          <p:nvPr>
            <p:ph type="dt" sz="half" idx="10"/>
          </p:nvPr>
        </p:nvSpPr>
        <p:spPr/>
        <p:txBody>
          <a:bodyPr/>
          <a:lstStyle/>
          <a:p>
            <a:fld id="{D681D8CB-01FE-2C47-95A5-9FDF2A616D61}" type="datetimeFigureOut">
              <a:rPr lang="en-US" smtClean="0"/>
              <a:t>6/21/2022</a:t>
            </a:fld>
            <a:endParaRPr lang="en-US"/>
          </a:p>
        </p:txBody>
      </p:sp>
      <p:sp>
        <p:nvSpPr>
          <p:cNvPr id="5" name="Footer Placeholder 4">
            <a:extLst>
              <a:ext uri="{FF2B5EF4-FFF2-40B4-BE49-F238E27FC236}">
                <a16:creationId xmlns:a16="http://schemas.microsoft.com/office/drawing/2014/main" id="{6C80FF73-4579-3D43-BEE5-EC4B3673A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D1D54-2F4B-E447-94B5-DED06AAF7524}"/>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83381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D1B6-52DA-F24A-9945-F01DF7FDFF8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42CE48F-704C-AC44-AF6E-7F6D785F47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99E6C48-DCF3-A043-97ED-5E5539808F3B}"/>
              </a:ext>
            </a:extLst>
          </p:cNvPr>
          <p:cNvSpPr>
            <a:spLocks noGrp="1"/>
          </p:cNvSpPr>
          <p:nvPr>
            <p:ph type="dt" sz="half" idx="10"/>
          </p:nvPr>
        </p:nvSpPr>
        <p:spPr/>
        <p:txBody>
          <a:bodyPr/>
          <a:lstStyle/>
          <a:p>
            <a:fld id="{D681D8CB-01FE-2C47-95A5-9FDF2A616D61}" type="datetimeFigureOut">
              <a:rPr lang="en-US" smtClean="0"/>
              <a:t>6/21/2022</a:t>
            </a:fld>
            <a:endParaRPr lang="en-US"/>
          </a:p>
        </p:txBody>
      </p:sp>
      <p:sp>
        <p:nvSpPr>
          <p:cNvPr id="5" name="Footer Placeholder 4">
            <a:extLst>
              <a:ext uri="{FF2B5EF4-FFF2-40B4-BE49-F238E27FC236}">
                <a16:creationId xmlns:a16="http://schemas.microsoft.com/office/drawing/2014/main" id="{E8EA29D0-51DB-4E46-9FE7-485E9EB2A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D0171-DF56-5A44-BAE4-2A2A61FA962F}"/>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22612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2C5F-85F3-2249-A8C1-343F91251E1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DA9420-4A8E-A249-87E6-A0C4F45D02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1A96F96-CF88-2049-A722-2A05C52996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2052251-4350-3F4F-AAE8-C50B494CEE48}"/>
              </a:ext>
            </a:extLst>
          </p:cNvPr>
          <p:cNvSpPr>
            <a:spLocks noGrp="1"/>
          </p:cNvSpPr>
          <p:nvPr>
            <p:ph type="dt" sz="half" idx="10"/>
          </p:nvPr>
        </p:nvSpPr>
        <p:spPr/>
        <p:txBody>
          <a:bodyPr/>
          <a:lstStyle/>
          <a:p>
            <a:fld id="{D681D8CB-01FE-2C47-95A5-9FDF2A616D61}" type="datetimeFigureOut">
              <a:rPr lang="en-US" smtClean="0"/>
              <a:t>6/21/2022</a:t>
            </a:fld>
            <a:endParaRPr lang="en-US"/>
          </a:p>
        </p:txBody>
      </p:sp>
      <p:sp>
        <p:nvSpPr>
          <p:cNvPr id="6" name="Footer Placeholder 5">
            <a:extLst>
              <a:ext uri="{FF2B5EF4-FFF2-40B4-BE49-F238E27FC236}">
                <a16:creationId xmlns:a16="http://schemas.microsoft.com/office/drawing/2014/main" id="{C762B5EC-E79A-3043-A0F7-969C53CA3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B38B8-1C3C-E644-9A73-984899EAF77E}"/>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390241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9389-89E7-1A47-BEFE-BBDCC353AA5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5A0E99-0A51-CD4E-A072-D12B461AF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A92CE5-9F94-CD46-8CBB-0F9C133B7B8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C6E91D-136A-8D4E-AF2B-FC287804B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2CF8CD-D14D-CC49-A3F2-A5B9593023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3BB33F7-D245-BE40-81B6-99F79DF460D3}"/>
              </a:ext>
            </a:extLst>
          </p:cNvPr>
          <p:cNvSpPr>
            <a:spLocks noGrp="1"/>
          </p:cNvSpPr>
          <p:nvPr>
            <p:ph type="dt" sz="half" idx="10"/>
          </p:nvPr>
        </p:nvSpPr>
        <p:spPr/>
        <p:txBody>
          <a:bodyPr/>
          <a:lstStyle/>
          <a:p>
            <a:fld id="{D681D8CB-01FE-2C47-95A5-9FDF2A616D61}" type="datetimeFigureOut">
              <a:rPr lang="en-US" smtClean="0"/>
              <a:t>6/21/2022</a:t>
            </a:fld>
            <a:endParaRPr lang="en-US"/>
          </a:p>
        </p:txBody>
      </p:sp>
      <p:sp>
        <p:nvSpPr>
          <p:cNvPr id="8" name="Footer Placeholder 7">
            <a:extLst>
              <a:ext uri="{FF2B5EF4-FFF2-40B4-BE49-F238E27FC236}">
                <a16:creationId xmlns:a16="http://schemas.microsoft.com/office/drawing/2014/main" id="{F7621FC9-B50E-294F-96B2-6471B887FA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C8D48E-DE5E-0845-9D12-88798B002279}"/>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04636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F1F6-74FD-3A4E-B5FB-6FC65C5566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FF95054-7D93-354C-A5B1-F1C6EF8AC7BE}"/>
              </a:ext>
            </a:extLst>
          </p:cNvPr>
          <p:cNvSpPr>
            <a:spLocks noGrp="1"/>
          </p:cNvSpPr>
          <p:nvPr>
            <p:ph type="dt" sz="half" idx="10"/>
          </p:nvPr>
        </p:nvSpPr>
        <p:spPr/>
        <p:txBody>
          <a:bodyPr/>
          <a:lstStyle/>
          <a:p>
            <a:fld id="{D681D8CB-01FE-2C47-95A5-9FDF2A616D61}" type="datetimeFigureOut">
              <a:rPr lang="en-US" smtClean="0"/>
              <a:t>6/21/2022</a:t>
            </a:fld>
            <a:endParaRPr lang="en-US"/>
          </a:p>
        </p:txBody>
      </p:sp>
      <p:sp>
        <p:nvSpPr>
          <p:cNvPr id="4" name="Footer Placeholder 3">
            <a:extLst>
              <a:ext uri="{FF2B5EF4-FFF2-40B4-BE49-F238E27FC236}">
                <a16:creationId xmlns:a16="http://schemas.microsoft.com/office/drawing/2014/main" id="{70FE6538-C4A2-4D45-A26A-0BF2444A19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F64651-E0A0-9848-9CA9-F24EC6EE5048}"/>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08820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D68915-EC57-9844-AA7E-BD3D3D618AEC}"/>
              </a:ext>
            </a:extLst>
          </p:cNvPr>
          <p:cNvSpPr>
            <a:spLocks noGrp="1"/>
          </p:cNvSpPr>
          <p:nvPr>
            <p:ph type="dt" sz="half" idx="10"/>
          </p:nvPr>
        </p:nvSpPr>
        <p:spPr/>
        <p:txBody>
          <a:bodyPr/>
          <a:lstStyle/>
          <a:p>
            <a:fld id="{D681D8CB-01FE-2C47-95A5-9FDF2A616D61}" type="datetimeFigureOut">
              <a:rPr lang="en-US" smtClean="0"/>
              <a:t>6/21/2022</a:t>
            </a:fld>
            <a:endParaRPr lang="en-US"/>
          </a:p>
        </p:txBody>
      </p:sp>
      <p:sp>
        <p:nvSpPr>
          <p:cNvPr id="3" name="Footer Placeholder 2">
            <a:extLst>
              <a:ext uri="{FF2B5EF4-FFF2-40B4-BE49-F238E27FC236}">
                <a16:creationId xmlns:a16="http://schemas.microsoft.com/office/drawing/2014/main" id="{07AB6357-5CA3-DD41-9FCB-71A4DCACE4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D2AEE4-08BD-6A42-902C-98BD2AEB26FB}"/>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424132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E70C-6E15-0949-B8FD-57F5F7F648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2E7DAF-B759-D54D-BE45-D542EDFC9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19DB126-470B-E04C-A047-32FC86D55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FB88D7-E8F9-7644-B0EA-2BA4C1430154}"/>
              </a:ext>
            </a:extLst>
          </p:cNvPr>
          <p:cNvSpPr>
            <a:spLocks noGrp="1"/>
          </p:cNvSpPr>
          <p:nvPr>
            <p:ph type="dt" sz="half" idx="10"/>
          </p:nvPr>
        </p:nvSpPr>
        <p:spPr/>
        <p:txBody>
          <a:bodyPr/>
          <a:lstStyle/>
          <a:p>
            <a:fld id="{D681D8CB-01FE-2C47-95A5-9FDF2A616D61}" type="datetimeFigureOut">
              <a:rPr lang="en-US" smtClean="0"/>
              <a:t>6/21/2022</a:t>
            </a:fld>
            <a:endParaRPr lang="en-US"/>
          </a:p>
        </p:txBody>
      </p:sp>
      <p:sp>
        <p:nvSpPr>
          <p:cNvPr id="6" name="Footer Placeholder 5">
            <a:extLst>
              <a:ext uri="{FF2B5EF4-FFF2-40B4-BE49-F238E27FC236}">
                <a16:creationId xmlns:a16="http://schemas.microsoft.com/office/drawing/2014/main" id="{8F137303-590E-D445-9B0D-62E3E5369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D5536-4267-D742-A8E5-22B4D6BE402B}"/>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16004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0C96-F667-BC49-8826-86FC414FAF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DD11BC2-402A-0B4A-967A-B78119CD6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466112-0630-0F46-A291-02BA673F0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C0A4B3-7063-854A-ADF7-BA2F8EB7F78D}"/>
              </a:ext>
            </a:extLst>
          </p:cNvPr>
          <p:cNvSpPr>
            <a:spLocks noGrp="1"/>
          </p:cNvSpPr>
          <p:nvPr>
            <p:ph type="dt" sz="half" idx="10"/>
          </p:nvPr>
        </p:nvSpPr>
        <p:spPr/>
        <p:txBody>
          <a:bodyPr/>
          <a:lstStyle/>
          <a:p>
            <a:fld id="{D681D8CB-01FE-2C47-95A5-9FDF2A616D61}" type="datetimeFigureOut">
              <a:rPr lang="en-US" smtClean="0"/>
              <a:t>6/21/2022</a:t>
            </a:fld>
            <a:endParaRPr lang="en-US"/>
          </a:p>
        </p:txBody>
      </p:sp>
      <p:sp>
        <p:nvSpPr>
          <p:cNvPr id="6" name="Footer Placeholder 5">
            <a:extLst>
              <a:ext uri="{FF2B5EF4-FFF2-40B4-BE49-F238E27FC236}">
                <a16:creationId xmlns:a16="http://schemas.microsoft.com/office/drawing/2014/main" id="{076F44B7-DF9A-0A4B-A9CA-B83BE1196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E2C132-CA8C-AE49-9F3B-16A4B3DF3062}"/>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368599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A441BD-4697-0A43-BAB2-658715782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9D2366-6141-F646-A01C-6415C74D3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302012-B463-5645-A68C-EF9AB131F7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1D8CB-01FE-2C47-95A5-9FDF2A616D61}" type="datetimeFigureOut">
              <a:rPr lang="en-US" smtClean="0"/>
              <a:t>6/21/2022</a:t>
            </a:fld>
            <a:endParaRPr lang="en-US"/>
          </a:p>
        </p:txBody>
      </p:sp>
      <p:sp>
        <p:nvSpPr>
          <p:cNvPr id="5" name="Footer Placeholder 4">
            <a:extLst>
              <a:ext uri="{FF2B5EF4-FFF2-40B4-BE49-F238E27FC236}">
                <a16:creationId xmlns:a16="http://schemas.microsoft.com/office/drawing/2014/main" id="{90EA0FCF-B8E5-3C4A-B735-407F1BD7C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AFD4BB-52B2-C449-BA2E-D477884AB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2A472-5E90-D741-8A74-E55D38E105AB}" type="slidenum">
              <a:rPr lang="en-US" smtClean="0"/>
              <a:t>‹#›</a:t>
            </a:fld>
            <a:endParaRPr lang="en-US"/>
          </a:p>
        </p:txBody>
      </p:sp>
    </p:spTree>
    <p:extLst>
      <p:ext uri="{BB962C8B-B14F-4D97-AF65-F5344CB8AC3E}">
        <p14:creationId xmlns:p14="http://schemas.microsoft.com/office/powerpoint/2010/main" val="174235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publications/liberty-protection-safeguards-factsheets" TargetMode="External"/><Relationship Id="rId7" Type="http://schemas.openxmlformats.org/officeDocument/2006/relationships/image" Target="../media/image1.jpg"/><Relationship Id="rId2" Type="http://schemas.openxmlformats.org/officeDocument/2006/relationships/hyperlink" Target="https://www.gov.uk/government/consultations/changes-to-the-mca-code-of-practice-and-implementation-of-the-lps"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gov.wales/liberty-protection-safeguards" TargetMode="External"/><Relationship Id="rId4" Type="http://schemas.openxmlformats.org/officeDocument/2006/relationships/hyperlink" Target="https://www.gov.uk/government/collections/mental-capacity-amendment-act-2019-liberty-protection-safeguards-lp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19B6-2F81-C847-89C3-40E4AC308D81}"/>
              </a:ext>
            </a:extLst>
          </p:cNvPr>
          <p:cNvSpPr>
            <a:spLocks noGrp="1"/>
          </p:cNvSpPr>
          <p:nvPr>
            <p:ph type="ctrTitle"/>
          </p:nvPr>
        </p:nvSpPr>
        <p:spPr/>
        <p:txBody>
          <a:bodyPr/>
          <a:lstStyle/>
          <a:p>
            <a:r>
              <a:rPr lang="en-US" b="1" dirty="0"/>
              <a:t>Liberty Protection Safeguards (LPS)</a:t>
            </a:r>
          </a:p>
        </p:txBody>
      </p:sp>
      <p:sp>
        <p:nvSpPr>
          <p:cNvPr id="3" name="Subtitle 2">
            <a:extLst>
              <a:ext uri="{FF2B5EF4-FFF2-40B4-BE49-F238E27FC236}">
                <a16:creationId xmlns:a16="http://schemas.microsoft.com/office/drawing/2014/main" id="{ADAAAC45-BBF6-1F4F-BC6C-EDC97D7AB748}"/>
              </a:ext>
            </a:extLst>
          </p:cNvPr>
          <p:cNvSpPr>
            <a:spLocks noGrp="1"/>
          </p:cNvSpPr>
          <p:nvPr>
            <p:ph type="subTitle" idx="1"/>
          </p:nvPr>
        </p:nvSpPr>
        <p:spPr/>
        <p:txBody>
          <a:bodyPr>
            <a:normAutofit lnSpcReduction="10000"/>
          </a:bodyPr>
          <a:lstStyle/>
          <a:p>
            <a:r>
              <a:rPr lang="en-US" b="1" dirty="0"/>
              <a:t>What do they mean for Care homes?</a:t>
            </a:r>
          </a:p>
          <a:p>
            <a:endParaRPr lang="en-US" dirty="0"/>
          </a:p>
          <a:p>
            <a:r>
              <a:rPr lang="en-US" dirty="0"/>
              <a:t>Rachel Griffiths</a:t>
            </a:r>
          </a:p>
          <a:p>
            <a:r>
              <a:rPr lang="en-US" dirty="0"/>
              <a:t>Consultant: MCA and Human Rights</a:t>
            </a:r>
          </a:p>
        </p:txBody>
      </p:sp>
      <p:sp>
        <p:nvSpPr>
          <p:cNvPr id="4" name="Rectangle 3">
            <a:extLst>
              <a:ext uri="{FF2B5EF4-FFF2-40B4-BE49-F238E27FC236}">
                <a16:creationId xmlns:a16="http://schemas.microsoft.com/office/drawing/2014/main" id="{99994E65-7751-1D2E-7C03-E9832EBD5E42}"/>
              </a:ext>
            </a:extLst>
          </p:cNvPr>
          <p:cNvSpPr/>
          <p:nvPr/>
        </p:nvSpPr>
        <p:spPr>
          <a:xfrm>
            <a:off x="0" y="203200"/>
            <a:ext cx="12192000" cy="34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iagram&#10;&#10;Description automatically generated">
            <a:extLst>
              <a:ext uri="{FF2B5EF4-FFF2-40B4-BE49-F238E27FC236}">
                <a16:creationId xmlns:a16="http://schemas.microsoft.com/office/drawing/2014/main" id="{AE893752-EDD2-9C49-4B37-9331D970639E}"/>
              </a:ext>
            </a:extLst>
          </p:cNvPr>
          <p:cNvPicPr>
            <a:picLocks noChangeAspect="1"/>
          </p:cNvPicPr>
          <p:nvPr/>
        </p:nvPicPr>
        <p:blipFill>
          <a:blip r:embed="rId2"/>
          <a:stretch>
            <a:fillRect/>
          </a:stretch>
        </p:blipFill>
        <p:spPr>
          <a:xfrm>
            <a:off x="9731283" y="5016244"/>
            <a:ext cx="2340794" cy="1638556"/>
          </a:xfrm>
          <a:prstGeom prst="rect">
            <a:avLst/>
          </a:prstGeom>
        </p:spPr>
      </p:pic>
    </p:spTree>
    <p:extLst>
      <p:ext uri="{BB962C8B-B14F-4D97-AF65-F5344CB8AC3E}">
        <p14:creationId xmlns:p14="http://schemas.microsoft.com/office/powerpoint/2010/main" val="380323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B291-F607-2B4B-B773-749E9E04B9A2}"/>
              </a:ext>
            </a:extLst>
          </p:cNvPr>
          <p:cNvSpPr>
            <a:spLocks noGrp="1"/>
          </p:cNvSpPr>
          <p:nvPr>
            <p:ph type="title"/>
          </p:nvPr>
        </p:nvSpPr>
        <p:spPr>
          <a:xfrm>
            <a:off x="1136428" y="627564"/>
            <a:ext cx="7474172" cy="1325563"/>
          </a:xfrm>
        </p:spPr>
        <p:txBody>
          <a:bodyPr>
            <a:normAutofit/>
          </a:bodyPr>
          <a:lstStyle/>
          <a:p>
            <a:r>
              <a:rPr lang="en-US" b="1"/>
              <a:t>What’s New (2)</a:t>
            </a:r>
          </a:p>
        </p:txBody>
      </p:sp>
      <p:sp>
        <p:nvSpPr>
          <p:cNvPr id="3" name="Content Placeholder 2">
            <a:extLst>
              <a:ext uri="{FF2B5EF4-FFF2-40B4-BE49-F238E27FC236}">
                <a16:creationId xmlns:a16="http://schemas.microsoft.com/office/drawing/2014/main" id="{0AD70768-5143-3C4F-A0F8-A9D1E29BB78A}"/>
              </a:ext>
            </a:extLst>
          </p:cNvPr>
          <p:cNvSpPr>
            <a:spLocks noGrp="1"/>
          </p:cNvSpPr>
          <p:nvPr>
            <p:ph idx="1"/>
          </p:nvPr>
        </p:nvSpPr>
        <p:spPr>
          <a:xfrm>
            <a:off x="1136429" y="2278173"/>
            <a:ext cx="6467867" cy="3450613"/>
          </a:xfrm>
        </p:spPr>
        <p:txBody>
          <a:bodyPr anchor="ctr">
            <a:normAutofit/>
          </a:bodyPr>
          <a:lstStyle/>
          <a:p>
            <a:pPr marL="0" indent="0">
              <a:buNone/>
            </a:pPr>
            <a:r>
              <a:rPr lang="en-US" sz="2400"/>
              <a:t>LPS system is intended to be SIMPLER than DoLS</a:t>
            </a:r>
          </a:p>
          <a:p>
            <a:pPr marL="0" indent="0">
              <a:buNone/>
            </a:pPr>
            <a:endParaRPr lang="en-US" sz="2400"/>
          </a:p>
          <a:p>
            <a:pPr>
              <a:buFont typeface="Wingdings" pitchFamily="2" charset="2"/>
              <a:buChar char="Ø"/>
            </a:pPr>
            <a:r>
              <a:rPr lang="en-US" sz="2400"/>
              <a:t>fewer ‘weird rules’, less jargon, less bureaucratic </a:t>
            </a:r>
          </a:p>
          <a:p>
            <a:pPr>
              <a:buFont typeface="Wingdings" pitchFamily="2" charset="2"/>
              <a:buChar char="Ø"/>
            </a:pPr>
            <a:r>
              <a:rPr lang="en-US" sz="2400"/>
              <a:t> more flexible and intuitive (and cheaper)</a:t>
            </a:r>
          </a:p>
          <a:p>
            <a:pPr>
              <a:buFont typeface="Wingdings" pitchFamily="2" charset="2"/>
              <a:buChar char="Ø"/>
            </a:pPr>
            <a:r>
              <a:rPr lang="en-US" sz="2400"/>
              <a:t> can be extended more easily and for longer</a:t>
            </a:r>
          </a:p>
          <a:p>
            <a:pPr>
              <a:buFont typeface="Wingdings" pitchFamily="2" charset="2"/>
              <a:buChar char="Ø"/>
            </a:pPr>
            <a:r>
              <a:rPr lang="en-US" sz="2400"/>
              <a:t>can cover different settings and transport, if this is planned </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B67799-9AC8-C076-2EDD-C71C8B06530C}"/>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5CC2DD43-1754-F127-D9E2-47A2353E1D7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197975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FB88-5056-BD47-9976-1C0FF89C169F}"/>
              </a:ext>
            </a:extLst>
          </p:cNvPr>
          <p:cNvSpPr>
            <a:spLocks noGrp="1"/>
          </p:cNvSpPr>
          <p:nvPr>
            <p:ph type="title"/>
          </p:nvPr>
        </p:nvSpPr>
        <p:spPr>
          <a:xfrm>
            <a:off x="1136428" y="627564"/>
            <a:ext cx="7474172" cy="1325563"/>
          </a:xfrm>
        </p:spPr>
        <p:txBody>
          <a:bodyPr>
            <a:normAutofit/>
          </a:bodyPr>
          <a:lstStyle/>
          <a:p>
            <a:r>
              <a:rPr lang="en-US" b="1" dirty="0"/>
              <a:t>What’s new 3:</a:t>
            </a:r>
            <a:br>
              <a:rPr lang="en-US" b="1" dirty="0"/>
            </a:br>
            <a:r>
              <a:rPr lang="en-US" b="1" dirty="0"/>
              <a:t>3 assessments for LPS</a:t>
            </a:r>
          </a:p>
        </p:txBody>
      </p:sp>
      <p:sp>
        <p:nvSpPr>
          <p:cNvPr id="3" name="Content Placeholder 2">
            <a:extLst>
              <a:ext uri="{FF2B5EF4-FFF2-40B4-BE49-F238E27FC236}">
                <a16:creationId xmlns:a16="http://schemas.microsoft.com/office/drawing/2014/main" id="{0E3F1BC6-2353-0446-8C9E-E49BB63AFA65}"/>
              </a:ext>
            </a:extLst>
          </p:cNvPr>
          <p:cNvSpPr>
            <a:spLocks noGrp="1"/>
          </p:cNvSpPr>
          <p:nvPr>
            <p:ph idx="1"/>
          </p:nvPr>
        </p:nvSpPr>
        <p:spPr>
          <a:xfrm>
            <a:off x="1136429" y="2278173"/>
            <a:ext cx="6467867" cy="3450613"/>
          </a:xfrm>
        </p:spPr>
        <p:txBody>
          <a:bodyPr anchor="ctr">
            <a:normAutofit/>
          </a:bodyPr>
          <a:lstStyle/>
          <a:p>
            <a:pPr marL="0" indent="0">
              <a:buNone/>
            </a:pPr>
            <a:r>
              <a:rPr lang="en-GB" altLang="en-US" sz="1900" dirty="0"/>
              <a:t>1    Does the person lack mental capacity to consent to the arrangements? (assessed by doctor, SW, OT, psychologist, nurse or SALT)</a:t>
            </a:r>
          </a:p>
          <a:p>
            <a:pPr marL="514350" indent="-514350">
              <a:buAutoNum type="arabicPlain" startAt="2"/>
            </a:pPr>
            <a:r>
              <a:rPr lang="en-GB" altLang="en-US" sz="1900" dirty="0"/>
              <a:t>Do they have a mental disorder? (doctor or psychologist) </a:t>
            </a:r>
          </a:p>
          <a:p>
            <a:pPr marL="514350" indent="-514350">
              <a:buAutoNum type="arabicPlain" startAt="2"/>
            </a:pPr>
            <a:r>
              <a:rPr lang="en-GB" altLang="en-US" sz="1900" dirty="0"/>
              <a:t>Are the arrangements necessary to prevent harm to this person and proportionate to the likelihood and seriousness of harm to them? (same assessors as 1)</a:t>
            </a:r>
          </a:p>
          <a:p>
            <a:pPr marL="0" indent="0">
              <a:buNone/>
            </a:pPr>
            <a:r>
              <a:rPr lang="en-US" sz="1900" dirty="0"/>
              <a:t>This final assessment is called </a:t>
            </a:r>
            <a:r>
              <a:rPr lang="en-US" sz="1900" b="1" dirty="0"/>
              <a:t>‘Necessary and Proportionate’, N &amp; P</a:t>
            </a:r>
          </a:p>
          <a:p>
            <a:pPr marL="0" indent="0">
              <a:buNone/>
            </a:pPr>
            <a:r>
              <a:rPr lang="en-US" sz="1900" dirty="0"/>
              <a:t>It is at the heart of deciding if this level of restriction is justified.</a:t>
            </a:r>
          </a:p>
        </p:txBody>
      </p:sp>
      <p:pic>
        <p:nvPicPr>
          <p:cNvPr id="4" name="Picture 3">
            <a:extLst>
              <a:ext uri="{FF2B5EF4-FFF2-40B4-BE49-F238E27FC236}">
                <a16:creationId xmlns:a16="http://schemas.microsoft.com/office/drawing/2014/main" id="{2A244996-6E1A-CB07-83E6-6FF29D5D119A}"/>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B57ABA96-CD9B-C07A-6AF2-413918FF19B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345183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FB90-FBD4-3E45-8757-0E459096D764}"/>
              </a:ext>
            </a:extLst>
          </p:cNvPr>
          <p:cNvSpPr>
            <a:spLocks noGrp="1"/>
          </p:cNvSpPr>
          <p:nvPr>
            <p:ph type="title"/>
          </p:nvPr>
        </p:nvSpPr>
        <p:spPr>
          <a:xfrm>
            <a:off x="1136428" y="627564"/>
            <a:ext cx="7474172" cy="1325563"/>
          </a:xfrm>
        </p:spPr>
        <p:txBody>
          <a:bodyPr>
            <a:normAutofit/>
          </a:bodyPr>
          <a:lstStyle/>
          <a:p>
            <a:r>
              <a:rPr lang="en-US" b="1" dirty="0"/>
              <a:t>What will it mean for different providers?</a:t>
            </a:r>
          </a:p>
        </p:txBody>
      </p:sp>
      <p:sp>
        <p:nvSpPr>
          <p:cNvPr id="3" name="Content Placeholder 2">
            <a:extLst>
              <a:ext uri="{FF2B5EF4-FFF2-40B4-BE49-F238E27FC236}">
                <a16:creationId xmlns:a16="http://schemas.microsoft.com/office/drawing/2014/main" id="{8B47B14C-6A06-8549-807E-7410F40AFAF3}"/>
              </a:ext>
            </a:extLst>
          </p:cNvPr>
          <p:cNvSpPr>
            <a:spLocks noGrp="1"/>
          </p:cNvSpPr>
          <p:nvPr>
            <p:ph idx="1"/>
          </p:nvPr>
        </p:nvSpPr>
        <p:spPr>
          <a:xfrm>
            <a:off x="1136429" y="2278173"/>
            <a:ext cx="6467867" cy="3450613"/>
          </a:xfrm>
        </p:spPr>
        <p:txBody>
          <a:bodyPr anchor="ctr">
            <a:normAutofit/>
          </a:bodyPr>
          <a:lstStyle/>
          <a:p>
            <a:pPr marL="0" indent="0">
              <a:buNone/>
            </a:pPr>
            <a:r>
              <a:rPr lang="en-US" sz="1700" b="1" dirty="0"/>
              <a:t>Supported living, Shared Lives settings, home care, services for 16/17s</a:t>
            </a:r>
          </a:p>
          <a:p>
            <a:r>
              <a:rPr lang="en-US" sz="1700" dirty="0"/>
              <a:t>Currently commissioners/LAs apply to Court of Protection if someone is deprived of their liberty</a:t>
            </a:r>
          </a:p>
          <a:p>
            <a:r>
              <a:rPr lang="en-US" sz="1700" dirty="0"/>
              <a:t>Providers will have to learn to work within new process</a:t>
            </a:r>
          </a:p>
          <a:p>
            <a:r>
              <a:rPr lang="en-US" sz="1700" dirty="0"/>
              <a:t>Sometimes a learning curve about the wider MCA</a:t>
            </a:r>
          </a:p>
          <a:p>
            <a:r>
              <a:rPr lang="en-US" sz="1700" dirty="0"/>
              <a:t>Will not have to arrange or carry out assessments / authorisations</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C073A8-62F2-6952-DE65-2C71516924EF}"/>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D72B027B-98AE-E0CE-CAB8-C49958D7D4C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305329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559AC-195E-23DD-7FBA-64B5FA44FDE2}"/>
              </a:ext>
            </a:extLst>
          </p:cNvPr>
          <p:cNvSpPr>
            <a:spLocks noGrp="1"/>
          </p:cNvSpPr>
          <p:nvPr>
            <p:ph type="title"/>
          </p:nvPr>
        </p:nvSpPr>
        <p:spPr>
          <a:xfrm>
            <a:off x="1136428" y="627564"/>
            <a:ext cx="7474172" cy="1325563"/>
          </a:xfrm>
        </p:spPr>
        <p:txBody>
          <a:bodyPr>
            <a:normAutofit/>
          </a:bodyPr>
          <a:lstStyle/>
          <a:p>
            <a:r>
              <a:rPr lang="en-US" b="1" dirty="0"/>
              <a:t>What about care homes?</a:t>
            </a:r>
          </a:p>
        </p:txBody>
      </p:sp>
      <p:sp>
        <p:nvSpPr>
          <p:cNvPr id="3" name="Content Placeholder 2">
            <a:extLst>
              <a:ext uri="{FF2B5EF4-FFF2-40B4-BE49-F238E27FC236}">
                <a16:creationId xmlns:a16="http://schemas.microsoft.com/office/drawing/2014/main" id="{588278FB-9968-042B-313B-889B109E97D5}"/>
              </a:ext>
            </a:extLst>
          </p:cNvPr>
          <p:cNvSpPr>
            <a:spLocks noGrp="1"/>
          </p:cNvSpPr>
          <p:nvPr>
            <p:ph idx="1"/>
          </p:nvPr>
        </p:nvSpPr>
        <p:spPr>
          <a:xfrm>
            <a:off x="1136429" y="2278173"/>
            <a:ext cx="6467867" cy="3450613"/>
          </a:xfrm>
        </p:spPr>
        <p:txBody>
          <a:bodyPr anchor="ctr">
            <a:normAutofit/>
          </a:bodyPr>
          <a:lstStyle/>
          <a:p>
            <a:r>
              <a:rPr lang="en-US" sz="1500" dirty="0"/>
              <a:t>Already familiar with DoLS: similar in many ways, often simpler</a:t>
            </a:r>
          </a:p>
          <a:p>
            <a:endParaRPr lang="en-US" sz="1500" dirty="0"/>
          </a:p>
          <a:p>
            <a:r>
              <a:rPr lang="en-US" sz="1500" dirty="0"/>
              <a:t>Need to know how to recognise restraint, what is deprivation of liberty, how will LPS work and where to find out more information</a:t>
            </a:r>
          </a:p>
          <a:p>
            <a:pPr marL="0" indent="0">
              <a:buNone/>
            </a:pPr>
            <a:endParaRPr lang="en-US" sz="1500" dirty="0"/>
          </a:p>
          <a:p>
            <a:r>
              <a:rPr lang="en-US" sz="1500" dirty="0"/>
              <a:t>Like other care providers, will </a:t>
            </a:r>
            <a:r>
              <a:rPr lang="en-US" sz="1500" b="1" dirty="0"/>
              <a:t>not</a:t>
            </a:r>
            <a:r>
              <a:rPr lang="en-US" sz="1500" dirty="0"/>
              <a:t> be responsible for assessments and decision-making within LPS</a:t>
            </a:r>
          </a:p>
          <a:p>
            <a:pPr marL="0" indent="0">
              <a:buNone/>
            </a:pPr>
            <a:endParaRPr lang="en-US" sz="15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D4C1A7D-2199-ED80-BB26-40BB8985A5B1}"/>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F8A1F127-B830-D400-801B-F00F823C19C9}"/>
              </a:ext>
            </a:extLst>
          </p:cNvPr>
          <p:cNvPicPr>
            <a:picLocks noChangeAspect="1"/>
          </p:cNvPicPr>
          <p:nvPr/>
        </p:nvPicPr>
        <p:blipFill>
          <a:blip r:embed="rId3"/>
          <a:stretch>
            <a:fillRect/>
          </a:stretch>
        </p:blipFill>
        <p:spPr>
          <a:xfrm>
            <a:off x="9147286" y="2842259"/>
            <a:ext cx="1676400" cy="1173480"/>
          </a:xfrm>
          <a:prstGeom prst="rect">
            <a:avLst/>
          </a:prstGeom>
        </p:spPr>
      </p:pic>
    </p:spTree>
    <p:extLst>
      <p:ext uri="{BB962C8B-B14F-4D97-AF65-F5344CB8AC3E}">
        <p14:creationId xmlns:p14="http://schemas.microsoft.com/office/powerpoint/2010/main" val="272086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AEBB-F010-6D41-8670-F99F9F5011F8}"/>
              </a:ext>
            </a:extLst>
          </p:cNvPr>
          <p:cNvSpPr>
            <a:spLocks noGrp="1"/>
          </p:cNvSpPr>
          <p:nvPr>
            <p:ph type="title"/>
          </p:nvPr>
        </p:nvSpPr>
        <p:spPr>
          <a:xfrm>
            <a:off x="1136428" y="627564"/>
            <a:ext cx="7474172" cy="1325563"/>
          </a:xfrm>
        </p:spPr>
        <p:txBody>
          <a:bodyPr>
            <a:normAutofit fontScale="90000"/>
          </a:bodyPr>
          <a:lstStyle/>
          <a:p>
            <a:br>
              <a:rPr lang="en-US" sz="3600" b="1" dirty="0"/>
            </a:br>
            <a:r>
              <a:rPr lang="en-US" sz="4900" b="1" dirty="0"/>
              <a:t>The vital purpose remains</a:t>
            </a:r>
            <a:br>
              <a:rPr lang="en-US" sz="2800" dirty="0"/>
            </a:br>
            <a:endParaRPr lang="en-US" sz="2800" b="1" dirty="0"/>
          </a:p>
        </p:txBody>
      </p:sp>
      <p:sp>
        <p:nvSpPr>
          <p:cNvPr id="3" name="Content Placeholder 2">
            <a:extLst>
              <a:ext uri="{FF2B5EF4-FFF2-40B4-BE49-F238E27FC236}">
                <a16:creationId xmlns:a16="http://schemas.microsoft.com/office/drawing/2014/main" id="{90B6E55B-7BCC-454B-A19E-5666626DB3CC}"/>
              </a:ext>
            </a:extLst>
          </p:cNvPr>
          <p:cNvSpPr>
            <a:spLocks noGrp="1"/>
          </p:cNvSpPr>
          <p:nvPr>
            <p:ph idx="1"/>
          </p:nvPr>
        </p:nvSpPr>
        <p:spPr>
          <a:xfrm>
            <a:off x="1136429" y="2278173"/>
            <a:ext cx="6467867" cy="3450613"/>
          </a:xfrm>
        </p:spPr>
        <p:txBody>
          <a:bodyPr anchor="ctr">
            <a:normAutofit/>
          </a:bodyPr>
          <a:lstStyle/>
          <a:p>
            <a:pPr marL="0" indent="0">
              <a:buNone/>
            </a:pPr>
            <a:r>
              <a:rPr lang="en-US" sz="1900"/>
              <a:t>Both DoLS and LPS </a:t>
            </a:r>
            <a:r>
              <a:rPr lang="en-US" sz="1900" b="1"/>
              <a:t>protect the human rights of people </a:t>
            </a:r>
            <a:r>
              <a:rPr lang="en-US" sz="1900"/>
              <a:t>who</a:t>
            </a:r>
          </a:p>
          <a:p>
            <a:r>
              <a:rPr lang="en-US" sz="1900"/>
              <a:t>Lack capacity to consent to the arrangements to give them the care or treatment that they need; and</a:t>
            </a:r>
          </a:p>
          <a:p>
            <a:r>
              <a:rPr lang="en-US" sz="1900"/>
              <a:t>Those arrangements amount to deprivation of liberty, but are</a:t>
            </a:r>
          </a:p>
          <a:p>
            <a:r>
              <a:rPr lang="en-US" sz="1900"/>
              <a:t>In their best interests, and </a:t>
            </a:r>
            <a:r>
              <a:rPr lang="en-US" sz="1900" b="1"/>
              <a:t>necessary</a:t>
            </a:r>
            <a:r>
              <a:rPr lang="en-US" sz="1900"/>
              <a:t> to prevent harm to them, and a </a:t>
            </a:r>
            <a:r>
              <a:rPr lang="en-US" sz="1900" b="1"/>
              <a:t>proportionate</a:t>
            </a:r>
            <a:r>
              <a:rPr lang="en-US" sz="1900"/>
              <a:t> response to how likely / serious that harm would be</a:t>
            </a:r>
          </a:p>
          <a:p>
            <a:r>
              <a:rPr lang="en-US" sz="1900"/>
              <a:t>Both systems also protect staff from liability who are depriving someone of their liberty when there is no less restrictive option</a:t>
            </a:r>
          </a:p>
          <a:p>
            <a:pPr marL="0" indent="0">
              <a:buNone/>
            </a:pPr>
            <a:endParaRPr lang="en-US" sz="1900"/>
          </a:p>
          <a:p>
            <a:pPr marL="0" indent="0">
              <a:buNone/>
            </a:pPr>
            <a:endParaRPr lang="en-US" sz="190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6797A2-88D8-F86A-C523-A61E52E972E2}"/>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9DE0E5DB-EA7E-DF83-819C-A3A10B0AFB62}"/>
              </a:ext>
            </a:extLst>
          </p:cNvPr>
          <p:cNvPicPr>
            <a:picLocks noChangeAspect="1"/>
          </p:cNvPicPr>
          <p:nvPr/>
        </p:nvPicPr>
        <p:blipFill>
          <a:blip r:embed="rId3"/>
          <a:stretch>
            <a:fillRect/>
          </a:stretch>
        </p:blipFill>
        <p:spPr>
          <a:xfrm>
            <a:off x="9147286" y="2948623"/>
            <a:ext cx="1676400" cy="1173480"/>
          </a:xfrm>
          <a:prstGeom prst="rect">
            <a:avLst/>
          </a:prstGeom>
        </p:spPr>
      </p:pic>
    </p:spTree>
    <p:extLst>
      <p:ext uri="{BB962C8B-B14F-4D97-AF65-F5344CB8AC3E}">
        <p14:creationId xmlns:p14="http://schemas.microsoft.com/office/powerpoint/2010/main" val="2457336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CF10-B371-8E40-9D82-73F6280A16B0}"/>
              </a:ext>
            </a:extLst>
          </p:cNvPr>
          <p:cNvSpPr>
            <a:spLocks noGrp="1"/>
          </p:cNvSpPr>
          <p:nvPr>
            <p:ph type="title"/>
          </p:nvPr>
        </p:nvSpPr>
        <p:spPr>
          <a:xfrm>
            <a:off x="1136428" y="627564"/>
            <a:ext cx="7474172" cy="1325563"/>
          </a:xfrm>
        </p:spPr>
        <p:txBody>
          <a:bodyPr>
            <a:normAutofit/>
          </a:bodyPr>
          <a:lstStyle/>
          <a:p>
            <a:r>
              <a:rPr lang="en-US" b="1" dirty="0"/>
              <a:t>How do LPS protect the person’s rights?</a:t>
            </a:r>
          </a:p>
        </p:txBody>
      </p:sp>
      <p:sp>
        <p:nvSpPr>
          <p:cNvPr id="3" name="Content Placeholder 2">
            <a:extLst>
              <a:ext uri="{FF2B5EF4-FFF2-40B4-BE49-F238E27FC236}">
                <a16:creationId xmlns:a16="http://schemas.microsoft.com/office/drawing/2014/main" id="{10D6CB90-CC99-5A43-9B47-02F8385B8324}"/>
              </a:ext>
            </a:extLst>
          </p:cNvPr>
          <p:cNvSpPr>
            <a:spLocks noGrp="1"/>
          </p:cNvSpPr>
          <p:nvPr>
            <p:ph idx="1"/>
          </p:nvPr>
        </p:nvSpPr>
        <p:spPr>
          <a:xfrm>
            <a:off x="1136429" y="2278173"/>
            <a:ext cx="6467867" cy="3450613"/>
          </a:xfrm>
        </p:spPr>
        <p:txBody>
          <a:bodyPr anchor="ctr">
            <a:normAutofit/>
          </a:bodyPr>
          <a:lstStyle/>
          <a:p>
            <a:pPr marL="0" indent="0">
              <a:buNone/>
            </a:pPr>
            <a:r>
              <a:rPr lang="en-US" sz="2000" dirty="0"/>
              <a:t>Sometimes you have to deprive someone of their liberty, to keep them safe from serious harm, to give them the care or attention they need.</a:t>
            </a:r>
          </a:p>
          <a:p>
            <a:pPr marL="0" indent="0">
              <a:buNone/>
            </a:pPr>
            <a:r>
              <a:rPr lang="en-US" sz="2000" dirty="0"/>
              <a:t>These Safeguards make it easier to</a:t>
            </a:r>
          </a:p>
          <a:p>
            <a:r>
              <a:rPr lang="en-US" sz="2000" b="1" dirty="0"/>
              <a:t>Identify</a:t>
            </a:r>
            <a:r>
              <a:rPr lang="en-US" sz="2000" dirty="0"/>
              <a:t> when someone is or will be deprived of liberty</a:t>
            </a:r>
          </a:p>
          <a:p>
            <a:r>
              <a:rPr lang="en-US" sz="2000" b="1" dirty="0"/>
              <a:t>Arrange checks</a:t>
            </a:r>
            <a:r>
              <a:rPr lang="en-US" sz="2000" dirty="0"/>
              <a:t> on whether they </a:t>
            </a:r>
            <a:r>
              <a:rPr lang="en-US" sz="2000" i="1" dirty="0"/>
              <a:t>do</a:t>
            </a:r>
            <a:r>
              <a:rPr lang="en-US" sz="2000" dirty="0"/>
              <a:t> lack capacity to make this decision, </a:t>
            </a:r>
            <a:r>
              <a:rPr lang="en-US" sz="2000" i="1" dirty="0"/>
              <a:t>do</a:t>
            </a:r>
            <a:r>
              <a:rPr lang="en-US" sz="2000" dirty="0"/>
              <a:t> have a mental disorder, and whether the arrangements are </a:t>
            </a:r>
            <a:r>
              <a:rPr lang="en-US" sz="2000" i="1" dirty="0"/>
              <a:t>necessary and proportionate.</a:t>
            </a:r>
          </a:p>
          <a:p>
            <a:r>
              <a:rPr lang="en-US" sz="2000" b="1" dirty="0"/>
              <a:t>Give them a right to challenge</a:t>
            </a:r>
            <a:r>
              <a:rPr lang="en-US" sz="2000" dirty="0"/>
              <a:t>, to the Responsible Body or to the Court of Protection.</a:t>
            </a:r>
          </a:p>
        </p:txBody>
      </p:sp>
      <p:pic>
        <p:nvPicPr>
          <p:cNvPr id="4" name="Picture 3">
            <a:extLst>
              <a:ext uri="{FF2B5EF4-FFF2-40B4-BE49-F238E27FC236}">
                <a16:creationId xmlns:a16="http://schemas.microsoft.com/office/drawing/2014/main" id="{27090865-EF5B-E773-26F0-B28A9EE880FE}"/>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BAA19342-9CE1-FF27-3DC6-6987A08914EE}"/>
              </a:ext>
            </a:extLst>
          </p:cNvPr>
          <p:cNvPicPr>
            <a:picLocks noChangeAspect="1"/>
          </p:cNvPicPr>
          <p:nvPr/>
        </p:nvPicPr>
        <p:blipFill>
          <a:blip r:embed="rId3"/>
          <a:stretch>
            <a:fillRect/>
          </a:stretch>
        </p:blipFill>
        <p:spPr>
          <a:xfrm>
            <a:off x="9147286" y="2859422"/>
            <a:ext cx="1676400" cy="1173480"/>
          </a:xfrm>
          <a:prstGeom prst="rect">
            <a:avLst/>
          </a:prstGeom>
        </p:spPr>
      </p:pic>
    </p:spTree>
    <p:extLst>
      <p:ext uri="{BB962C8B-B14F-4D97-AF65-F5344CB8AC3E}">
        <p14:creationId xmlns:p14="http://schemas.microsoft.com/office/powerpoint/2010/main" val="112721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AEBB-F010-6D41-8670-F99F9F5011F8}"/>
              </a:ext>
            </a:extLst>
          </p:cNvPr>
          <p:cNvSpPr>
            <a:spLocks noGrp="1"/>
          </p:cNvSpPr>
          <p:nvPr>
            <p:ph type="title"/>
          </p:nvPr>
        </p:nvSpPr>
        <p:spPr>
          <a:xfrm>
            <a:off x="1136428" y="627564"/>
            <a:ext cx="7474172" cy="1325563"/>
          </a:xfrm>
        </p:spPr>
        <p:txBody>
          <a:bodyPr>
            <a:normAutofit/>
          </a:bodyPr>
          <a:lstStyle/>
          <a:p>
            <a:r>
              <a:rPr lang="en-US" b="1" dirty="0"/>
              <a:t>Transition year from DoLS to LPS</a:t>
            </a:r>
            <a:br>
              <a:rPr lang="en-US" sz="2800" dirty="0"/>
            </a:br>
            <a:endParaRPr lang="en-US" sz="2800" b="1" dirty="0"/>
          </a:p>
        </p:txBody>
      </p:sp>
      <p:sp>
        <p:nvSpPr>
          <p:cNvPr id="3" name="Content Placeholder 2">
            <a:extLst>
              <a:ext uri="{FF2B5EF4-FFF2-40B4-BE49-F238E27FC236}">
                <a16:creationId xmlns:a16="http://schemas.microsoft.com/office/drawing/2014/main" id="{90B6E55B-7BCC-454B-A19E-5666626DB3CC}"/>
              </a:ext>
            </a:extLst>
          </p:cNvPr>
          <p:cNvSpPr>
            <a:spLocks noGrp="1"/>
          </p:cNvSpPr>
          <p:nvPr>
            <p:ph idx="1"/>
          </p:nvPr>
        </p:nvSpPr>
        <p:spPr>
          <a:xfrm>
            <a:off x="1136429" y="2278173"/>
            <a:ext cx="6467867" cy="3450613"/>
          </a:xfrm>
        </p:spPr>
        <p:txBody>
          <a:bodyPr anchor="ctr">
            <a:normAutofit/>
          </a:bodyPr>
          <a:lstStyle/>
          <a:p>
            <a:r>
              <a:rPr lang="en-US" sz="1900" dirty="0"/>
              <a:t>From LPS implementation day, there can be no new DoLS </a:t>
            </a:r>
          </a:p>
          <a:p>
            <a:r>
              <a:rPr lang="en-US" sz="1900" dirty="0"/>
              <a:t>Anyone on a DoLS authorisation on implementation day will stay on it, unless it is challenged, until it expires</a:t>
            </a:r>
          </a:p>
          <a:p>
            <a:r>
              <a:rPr lang="en-US" sz="1900" dirty="0"/>
              <a:t>After that, switch to LPS (might use some existing assessments)</a:t>
            </a:r>
          </a:p>
          <a:p>
            <a:r>
              <a:rPr lang="en-US" sz="1900" dirty="0"/>
              <a:t>So DoLS will dwindle in number; after a year (max. authorisation period) no DoLS, only LPS</a:t>
            </a:r>
          </a:p>
          <a:p>
            <a:pPr marL="0" indent="0">
              <a:buNone/>
            </a:pPr>
            <a:endParaRPr lang="en-US" sz="1900" dirty="0"/>
          </a:p>
        </p:txBody>
      </p:sp>
      <p:pic>
        <p:nvPicPr>
          <p:cNvPr id="4" name="Picture 3">
            <a:extLst>
              <a:ext uri="{FF2B5EF4-FFF2-40B4-BE49-F238E27FC236}">
                <a16:creationId xmlns:a16="http://schemas.microsoft.com/office/drawing/2014/main" id="{536797A2-88D8-F86A-C523-A61E52E972E2}"/>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9DE0E5DB-EA7E-DF83-819C-A3A10B0AFB62}"/>
              </a:ext>
            </a:extLst>
          </p:cNvPr>
          <p:cNvPicPr>
            <a:picLocks noChangeAspect="1"/>
          </p:cNvPicPr>
          <p:nvPr/>
        </p:nvPicPr>
        <p:blipFill>
          <a:blip r:embed="rId3"/>
          <a:stretch>
            <a:fillRect/>
          </a:stretch>
        </p:blipFill>
        <p:spPr>
          <a:xfrm>
            <a:off x="9147286" y="2948623"/>
            <a:ext cx="1676400" cy="1173480"/>
          </a:xfrm>
          <a:prstGeom prst="rect">
            <a:avLst/>
          </a:prstGeom>
        </p:spPr>
      </p:pic>
    </p:spTree>
    <p:extLst>
      <p:ext uri="{BB962C8B-B14F-4D97-AF65-F5344CB8AC3E}">
        <p14:creationId xmlns:p14="http://schemas.microsoft.com/office/powerpoint/2010/main" val="2338443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B7C1-0A2C-8A45-94E3-E13DB0F72391}"/>
              </a:ext>
            </a:extLst>
          </p:cNvPr>
          <p:cNvSpPr>
            <a:spLocks noGrp="1"/>
          </p:cNvSpPr>
          <p:nvPr>
            <p:ph type="title"/>
          </p:nvPr>
        </p:nvSpPr>
        <p:spPr>
          <a:xfrm>
            <a:off x="838200" y="680085"/>
            <a:ext cx="10515600" cy="1325563"/>
          </a:xfrm>
        </p:spPr>
        <p:txBody>
          <a:bodyPr/>
          <a:lstStyle/>
          <a:p>
            <a:r>
              <a:rPr lang="en-US" b="1" dirty="0"/>
              <a:t>Responsible body for care homes:</a:t>
            </a:r>
            <a:br>
              <a:rPr lang="en-US" b="1" dirty="0"/>
            </a:br>
            <a:r>
              <a:rPr lang="en-US" b="1" dirty="0"/>
              <a:t> local authority (like now)</a:t>
            </a:r>
          </a:p>
        </p:txBody>
      </p:sp>
      <p:sp>
        <p:nvSpPr>
          <p:cNvPr id="3" name="Content Placeholder 2">
            <a:extLst>
              <a:ext uri="{FF2B5EF4-FFF2-40B4-BE49-F238E27FC236}">
                <a16:creationId xmlns:a16="http://schemas.microsoft.com/office/drawing/2014/main" id="{4231F096-FE79-DC48-A5AB-20BFFE3FF0CA}"/>
              </a:ext>
            </a:extLst>
          </p:cNvPr>
          <p:cNvSpPr>
            <a:spLocks noGrp="1"/>
          </p:cNvSpPr>
          <p:nvPr>
            <p:ph idx="1"/>
          </p:nvPr>
        </p:nvSpPr>
        <p:spPr>
          <a:xfrm>
            <a:off x="838200" y="2022793"/>
            <a:ext cx="10515600" cy="4351338"/>
          </a:xfrm>
        </p:spPr>
        <p:txBody>
          <a:bodyPr/>
          <a:lstStyle/>
          <a:p>
            <a:r>
              <a:rPr lang="en-US" dirty="0"/>
              <a:t>LPS will be run by Responsible Bodies, who are</a:t>
            </a:r>
          </a:p>
          <a:p>
            <a:pPr>
              <a:buFont typeface="Wingdings" pitchFamily="2" charset="2"/>
              <a:buChar char="Ø"/>
            </a:pPr>
            <a:r>
              <a:rPr lang="en-US" dirty="0"/>
              <a:t>The hospital manager, when the person’s care is mainly provided by an NHS hospital (in Wales: Health Boards, like DoLS now)</a:t>
            </a:r>
          </a:p>
          <a:p>
            <a:pPr>
              <a:buFont typeface="Wingdings" pitchFamily="2" charset="2"/>
              <a:buChar char="Ø"/>
            </a:pPr>
            <a:r>
              <a:rPr lang="en-US" dirty="0"/>
              <a:t>The Clinical Commissioning Group (in future Integrated Care Board) if the person’s main care is NHS Continuing Health Care: (in Wales: Health Boards) </a:t>
            </a:r>
          </a:p>
          <a:p>
            <a:pPr>
              <a:buFont typeface="Wingdings" pitchFamily="2" charset="2"/>
              <a:buChar char="Ø"/>
            </a:pPr>
            <a:r>
              <a:rPr lang="en-US" b="1" dirty="0"/>
              <a:t>The local authority for all care homes and community settings</a:t>
            </a:r>
            <a:r>
              <a:rPr lang="en-US" dirty="0"/>
              <a:t>, and also for independent hospitals (in Wales: that’s right, Health Boards)</a:t>
            </a:r>
          </a:p>
        </p:txBody>
      </p:sp>
      <p:pic>
        <p:nvPicPr>
          <p:cNvPr id="4" name="Picture 3">
            <a:extLst>
              <a:ext uri="{FF2B5EF4-FFF2-40B4-BE49-F238E27FC236}">
                <a16:creationId xmlns:a16="http://schemas.microsoft.com/office/drawing/2014/main" id="{47AE9C5B-8163-9128-B6F0-9C6CD2E9FB91}"/>
              </a:ext>
            </a:extLst>
          </p:cNvPr>
          <p:cNvPicPr>
            <a:picLocks noChangeAspect="1"/>
          </p:cNvPicPr>
          <p:nvPr/>
        </p:nvPicPr>
        <p:blipFill>
          <a:blip r:embed="rId2"/>
          <a:stretch>
            <a:fillRect/>
          </a:stretch>
        </p:blipFill>
        <p:spPr>
          <a:xfrm>
            <a:off x="0" y="199391"/>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0C8FBAAD-3AE1-1FF4-4BEC-C099D6FAED6A}"/>
              </a:ext>
            </a:extLst>
          </p:cNvPr>
          <p:cNvPicPr>
            <a:picLocks noChangeAspect="1"/>
          </p:cNvPicPr>
          <p:nvPr/>
        </p:nvPicPr>
        <p:blipFill>
          <a:blip r:embed="rId3"/>
          <a:stretch>
            <a:fillRect/>
          </a:stretch>
        </p:blipFill>
        <p:spPr>
          <a:xfrm>
            <a:off x="10266680" y="5485129"/>
            <a:ext cx="1676400" cy="1173480"/>
          </a:xfrm>
          <a:prstGeom prst="rect">
            <a:avLst/>
          </a:prstGeom>
        </p:spPr>
      </p:pic>
    </p:spTree>
    <p:extLst>
      <p:ext uri="{BB962C8B-B14F-4D97-AF65-F5344CB8AC3E}">
        <p14:creationId xmlns:p14="http://schemas.microsoft.com/office/powerpoint/2010/main" val="1763573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FB88-5056-BD47-9976-1C0FF89C169F}"/>
              </a:ext>
            </a:extLst>
          </p:cNvPr>
          <p:cNvSpPr>
            <a:spLocks noGrp="1"/>
          </p:cNvSpPr>
          <p:nvPr>
            <p:ph type="title"/>
          </p:nvPr>
        </p:nvSpPr>
        <p:spPr>
          <a:xfrm>
            <a:off x="1136428" y="627564"/>
            <a:ext cx="7474172" cy="1325563"/>
          </a:xfrm>
        </p:spPr>
        <p:txBody>
          <a:bodyPr>
            <a:normAutofit/>
          </a:bodyPr>
          <a:lstStyle/>
          <a:p>
            <a:r>
              <a:rPr lang="en-US" b="1" dirty="0"/>
              <a:t>LPS less rule-based</a:t>
            </a:r>
          </a:p>
        </p:txBody>
      </p:sp>
      <p:sp>
        <p:nvSpPr>
          <p:cNvPr id="3" name="Content Placeholder 2">
            <a:extLst>
              <a:ext uri="{FF2B5EF4-FFF2-40B4-BE49-F238E27FC236}">
                <a16:creationId xmlns:a16="http://schemas.microsoft.com/office/drawing/2014/main" id="{0E3F1BC6-2353-0446-8C9E-E49BB63AFA65}"/>
              </a:ext>
            </a:extLst>
          </p:cNvPr>
          <p:cNvSpPr>
            <a:spLocks noGrp="1"/>
          </p:cNvSpPr>
          <p:nvPr>
            <p:ph idx="1"/>
          </p:nvPr>
        </p:nvSpPr>
        <p:spPr>
          <a:xfrm>
            <a:off x="1136429" y="2278173"/>
            <a:ext cx="6467867" cy="3450613"/>
          </a:xfrm>
        </p:spPr>
        <p:txBody>
          <a:bodyPr anchor="ctr">
            <a:normAutofit/>
          </a:bodyPr>
          <a:lstStyle/>
          <a:p>
            <a:r>
              <a:rPr lang="en-US" sz="1900" dirty="0"/>
              <a:t>Anyone can refer a potential dol to the RB</a:t>
            </a:r>
          </a:p>
          <a:p>
            <a:r>
              <a:rPr lang="en-US" sz="1900" dirty="0"/>
              <a:t>Authorisation can last up to 3 years if situation is stable</a:t>
            </a:r>
          </a:p>
          <a:p>
            <a:r>
              <a:rPr lang="en-US" sz="1900" dirty="0"/>
              <a:t>Can cover a range of settings – own home, hospital stay, day care, respite - </a:t>
            </a:r>
            <a:r>
              <a:rPr lang="en-US" sz="1900" b="1" dirty="0"/>
              <a:t>if pre-planned</a:t>
            </a:r>
          </a:p>
          <a:p>
            <a:r>
              <a:rPr lang="en-US" sz="1900" dirty="0"/>
              <a:t>Existing assessments can be used if relevant; care planning includes LPS from the start (e.g. Care Act)</a:t>
            </a:r>
          </a:p>
          <a:p>
            <a:r>
              <a:rPr lang="en-US" sz="1900" dirty="0"/>
              <a:t>No ‘urgent authorisation’: instead, protection from liability if either it’s an emergency or authorisation has been requested</a:t>
            </a:r>
          </a:p>
        </p:txBody>
      </p:sp>
      <p:pic>
        <p:nvPicPr>
          <p:cNvPr id="4" name="Picture 3">
            <a:extLst>
              <a:ext uri="{FF2B5EF4-FFF2-40B4-BE49-F238E27FC236}">
                <a16:creationId xmlns:a16="http://schemas.microsoft.com/office/drawing/2014/main" id="{2A244996-6E1A-CB07-83E6-6FF29D5D119A}"/>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B57ABA96-CD9B-C07A-6AF2-413918FF19B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26790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B7C1-0A2C-8A45-94E3-E13DB0F72391}"/>
              </a:ext>
            </a:extLst>
          </p:cNvPr>
          <p:cNvSpPr>
            <a:spLocks noGrp="1"/>
          </p:cNvSpPr>
          <p:nvPr>
            <p:ph type="title"/>
          </p:nvPr>
        </p:nvSpPr>
        <p:spPr>
          <a:xfrm>
            <a:off x="838200" y="680085"/>
            <a:ext cx="10515600" cy="1325563"/>
          </a:xfrm>
        </p:spPr>
        <p:txBody>
          <a:bodyPr/>
          <a:lstStyle/>
          <a:p>
            <a:r>
              <a:rPr lang="en-US" b="1" dirty="0"/>
              <a:t>Some new situations</a:t>
            </a:r>
          </a:p>
        </p:txBody>
      </p:sp>
      <p:sp>
        <p:nvSpPr>
          <p:cNvPr id="3" name="Content Placeholder 2">
            <a:extLst>
              <a:ext uri="{FF2B5EF4-FFF2-40B4-BE49-F238E27FC236}">
                <a16:creationId xmlns:a16="http://schemas.microsoft.com/office/drawing/2014/main" id="{4231F096-FE79-DC48-A5AB-20BFFE3FF0CA}"/>
              </a:ext>
            </a:extLst>
          </p:cNvPr>
          <p:cNvSpPr>
            <a:spLocks noGrp="1"/>
          </p:cNvSpPr>
          <p:nvPr>
            <p:ph idx="1"/>
          </p:nvPr>
        </p:nvSpPr>
        <p:spPr>
          <a:xfrm>
            <a:off x="838200" y="2022793"/>
            <a:ext cx="10515600" cy="4351338"/>
          </a:xfrm>
        </p:spPr>
        <p:txBody>
          <a:bodyPr/>
          <a:lstStyle/>
          <a:p>
            <a:r>
              <a:rPr lang="en-US" dirty="0"/>
              <a:t>If the person receives CHC in England, the Responsible Body is not the LA but is the Integrated Care Board (taking over from CCG)</a:t>
            </a:r>
          </a:p>
          <a:p>
            <a:r>
              <a:rPr lang="en-US" dirty="0"/>
              <a:t>If a person’s ‘main care’ is provided by an NHS hospital, but, say, they are in ‘step down’ to a care home, the RB remains the Trust running that NHS hospital</a:t>
            </a:r>
          </a:p>
          <a:p>
            <a:r>
              <a:rPr lang="en-US" dirty="0"/>
              <a:t>If a person is cared for at home but comes to a care home for day care or respite, a single authorisation can cover – or not – all these settings, plus transport. </a:t>
            </a:r>
          </a:p>
          <a:p>
            <a:pPr marL="0" indent="0">
              <a:buNone/>
            </a:pPr>
            <a:r>
              <a:rPr lang="en-US" dirty="0"/>
              <a:t>Must think, is THIS care plan for THIS person HERE a dol?</a:t>
            </a:r>
          </a:p>
          <a:p>
            <a:endParaRPr lang="en-US" dirty="0"/>
          </a:p>
        </p:txBody>
      </p:sp>
      <p:pic>
        <p:nvPicPr>
          <p:cNvPr id="4" name="Picture 3">
            <a:extLst>
              <a:ext uri="{FF2B5EF4-FFF2-40B4-BE49-F238E27FC236}">
                <a16:creationId xmlns:a16="http://schemas.microsoft.com/office/drawing/2014/main" id="{47AE9C5B-8163-9128-B6F0-9C6CD2E9FB91}"/>
              </a:ext>
            </a:extLst>
          </p:cNvPr>
          <p:cNvPicPr>
            <a:picLocks noChangeAspect="1"/>
          </p:cNvPicPr>
          <p:nvPr/>
        </p:nvPicPr>
        <p:blipFill>
          <a:blip r:embed="rId2"/>
          <a:stretch>
            <a:fillRect/>
          </a:stretch>
        </p:blipFill>
        <p:spPr>
          <a:xfrm>
            <a:off x="0" y="199391"/>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0C8FBAAD-3AE1-1FF4-4BEC-C099D6FAED6A}"/>
              </a:ext>
            </a:extLst>
          </p:cNvPr>
          <p:cNvPicPr>
            <a:picLocks noChangeAspect="1"/>
          </p:cNvPicPr>
          <p:nvPr/>
        </p:nvPicPr>
        <p:blipFill>
          <a:blip r:embed="rId3"/>
          <a:stretch>
            <a:fillRect/>
          </a:stretch>
        </p:blipFill>
        <p:spPr>
          <a:xfrm>
            <a:off x="10266680" y="5485129"/>
            <a:ext cx="1676400" cy="1173480"/>
          </a:xfrm>
          <a:prstGeom prst="rect">
            <a:avLst/>
          </a:prstGeom>
        </p:spPr>
      </p:pic>
    </p:spTree>
    <p:extLst>
      <p:ext uri="{BB962C8B-B14F-4D97-AF65-F5344CB8AC3E}">
        <p14:creationId xmlns:p14="http://schemas.microsoft.com/office/powerpoint/2010/main" val="288086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6F4D-9EC1-DA17-3638-2AF6BE143C9E}"/>
              </a:ext>
            </a:extLst>
          </p:cNvPr>
          <p:cNvSpPr>
            <a:spLocks noGrp="1"/>
          </p:cNvSpPr>
          <p:nvPr>
            <p:ph type="title"/>
          </p:nvPr>
        </p:nvSpPr>
        <p:spPr>
          <a:xfrm>
            <a:off x="838200" y="700404"/>
            <a:ext cx="10515600" cy="1325563"/>
          </a:xfrm>
        </p:spPr>
        <p:txBody>
          <a:bodyPr/>
          <a:lstStyle/>
          <a:p>
            <a:r>
              <a:rPr lang="en-US" b="1" dirty="0"/>
              <a:t>What we will cover today about Liberty Protection Safeguards (LPS)</a:t>
            </a:r>
          </a:p>
        </p:txBody>
      </p:sp>
      <p:graphicFrame>
        <p:nvGraphicFramePr>
          <p:cNvPr id="8" name="Content Placeholder 2">
            <a:extLst>
              <a:ext uri="{FF2B5EF4-FFF2-40B4-BE49-F238E27FC236}">
                <a16:creationId xmlns:a16="http://schemas.microsoft.com/office/drawing/2014/main" id="{FBF3F8D7-4FC5-DBA0-A692-1174C78236EE}"/>
              </a:ext>
            </a:extLst>
          </p:cNvPr>
          <p:cNvGraphicFramePr>
            <a:graphicFrameLocks noGrp="1"/>
          </p:cNvGraphicFramePr>
          <p:nvPr>
            <p:ph idx="1"/>
            <p:extLst>
              <p:ext uri="{D42A27DB-BD31-4B8C-83A1-F6EECF244321}">
                <p14:modId xmlns:p14="http://schemas.microsoft.com/office/powerpoint/2010/main" val="1909875920"/>
              </p:ext>
            </p:extLst>
          </p:nvPr>
        </p:nvGraphicFramePr>
        <p:xfrm>
          <a:off x="838200" y="19958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BDE5060-E437-E240-81EF-AE5F391986BB}"/>
              </a:ext>
            </a:extLst>
          </p:cNvPr>
          <p:cNvPicPr>
            <a:picLocks noChangeAspect="1"/>
          </p:cNvPicPr>
          <p:nvPr/>
        </p:nvPicPr>
        <p:blipFill>
          <a:blip r:embed="rId7"/>
          <a:stretch>
            <a:fillRect/>
          </a:stretch>
        </p:blipFill>
        <p:spPr>
          <a:xfrm>
            <a:off x="0" y="228838"/>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EF520077-BA8B-7734-2F58-9CEB504A2726}"/>
              </a:ext>
            </a:extLst>
          </p:cNvPr>
          <p:cNvPicPr>
            <a:picLocks noChangeAspect="1"/>
          </p:cNvPicPr>
          <p:nvPr/>
        </p:nvPicPr>
        <p:blipFill>
          <a:blip r:embed="rId8"/>
          <a:stretch>
            <a:fillRect/>
          </a:stretch>
        </p:blipFill>
        <p:spPr>
          <a:xfrm>
            <a:off x="10236200" y="5388253"/>
            <a:ext cx="1676400" cy="1173480"/>
          </a:xfrm>
          <a:prstGeom prst="rect">
            <a:avLst/>
          </a:prstGeom>
        </p:spPr>
      </p:pic>
    </p:spTree>
    <p:extLst>
      <p:ext uri="{BB962C8B-B14F-4D97-AF65-F5344CB8AC3E}">
        <p14:creationId xmlns:p14="http://schemas.microsoft.com/office/powerpoint/2010/main" val="193180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FB88-5056-BD47-9976-1C0FF89C169F}"/>
              </a:ext>
            </a:extLst>
          </p:cNvPr>
          <p:cNvSpPr>
            <a:spLocks noGrp="1"/>
          </p:cNvSpPr>
          <p:nvPr>
            <p:ph type="title"/>
          </p:nvPr>
        </p:nvSpPr>
        <p:spPr>
          <a:xfrm>
            <a:off x="1136428" y="627564"/>
            <a:ext cx="7474172" cy="1325563"/>
          </a:xfrm>
        </p:spPr>
        <p:txBody>
          <a:bodyPr>
            <a:normAutofit/>
          </a:bodyPr>
          <a:lstStyle/>
          <a:p>
            <a:r>
              <a:rPr lang="en-US" b="1" dirty="0"/>
              <a:t>S4B instead of ‘urgent’</a:t>
            </a:r>
          </a:p>
        </p:txBody>
      </p:sp>
      <p:sp>
        <p:nvSpPr>
          <p:cNvPr id="3" name="Content Placeholder 2">
            <a:extLst>
              <a:ext uri="{FF2B5EF4-FFF2-40B4-BE49-F238E27FC236}">
                <a16:creationId xmlns:a16="http://schemas.microsoft.com/office/drawing/2014/main" id="{0E3F1BC6-2353-0446-8C9E-E49BB63AFA65}"/>
              </a:ext>
            </a:extLst>
          </p:cNvPr>
          <p:cNvSpPr>
            <a:spLocks noGrp="1"/>
          </p:cNvSpPr>
          <p:nvPr>
            <p:ph idx="1"/>
          </p:nvPr>
        </p:nvSpPr>
        <p:spPr>
          <a:xfrm>
            <a:off x="1136429" y="2278173"/>
            <a:ext cx="6467867" cy="3450613"/>
          </a:xfrm>
        </p:spPr>
        <p:txBody>
          <a:bodyPr anchor="ctr">
            <a:normAutofit lnSpcReduction="10000"/>
          </a:bodyPr>
          <a:lstStyle/>
          <a:p>
            <a:endParaRPr lang="en-US" sz="1900" dirty="0"/>
          </a:p>
          <a:p>
            <a:pPr marL="0" indent="0">
              <a:buNone/>
            </a:pPr>
            <a:r>
              <a:rPr lang="en-US" sz="1900" dirty="0"/>
              <a:t>Four conditions:</a:t>
            </a:r>
          </a:p>
          <a:p>
            <a:pPr marL="0" indent="0">
              <a:buNone/>
            </a:pPr>
            <a:endParaRPr lang="en-US" sz="1900" dirty="0"/>
          </a:p>
          <a:p>
            <a:r>
              <a:rPr lang="en-US" sz="1900" b="1" dirty="0"/>
              <a:t>Purpose</a:t>
            </a:r>
            <a:r>
              <a:rPr lang="en-US" sz="1900" dirty="0"/>
              <a:t> of dol is to give life-sustaining treatment or a ‘vital act’</a:t>
            </a:r>
          </a:p>
          <a:p>
            <a:r>
              <a:rPr lang="en-US" sz="1900" dirty="0"/>
              <a:t>Steps taken are </a:t>
            </a:r>
            <a:r>
              <a:rPr lang="en-US" sz="1900" b="1" dirty="0"/>
              <a:t>necessary</a:t>
            </a:r>
            <a:r>
              <a:rPr lang="en-US" sz="1900" dirty="0"/>
              <a:t> to achieve this</a:t>
            </a:r>
          </a:p>
          <a:p>
            <a:r>
              <a:rPr lang="en-US" sz="1900" dirty="0"/>
              <a:t>Decision-maker believes the person </a:t>
            </a:r>
            <a:r>
              <a:rPr lang="en-US" sz="1900" b="1" dirty="0"/>
              <a:t>lacks capacity </a:t>
            </a:r>
            <a:r>
              <a:rPr lang="en-US" sz="1900" dirty="0"/>
              <a:t>to consent to these steps</a:t>
            </a:r>
          </a:p>
          <a:p>
            <a:r>
              <a:rPr lang="en-US" sz="1900" b="1" dirty="0"/>
              <a:t>Application</a:t>
            </a:r>
            <a:r>
              <a:rPr lang="en-US" sz="1900" dirty="0"/>
              <a:t> to Court or to RB for LPS authorisation is under way OR there is an </a:t>
            </a:r>
            <a:r>
              <a:rPr lang="en-US" sz="1900" b="1" dirty="0"/>
              <a:t>emergency</a:t>
            </a:r>
          </a:p>
          <a:p>
            <a:endParaRPr lang="en-US" sz="1900" dirty="0"/>
          </a:p>
          <a:p>
            <a:endParaRPr lang="en-US" sz="1900" dirty="0"/>
          </a:p>
          <a:p>
            <a:pPr marL="0" indent="0">
              <a:buNone/>
            </a:pPr>
            <a:endParaRPr lang="en-US" sz="1900" dirty="0"/>
          </a:p>
        </p:txBody>
      </p:sp>
      <p:pic>
        <p:nvPicPr>
          <p:cNvPr id="4" name="Picture 3">
            <a:extLst>
              <a:ext uri="{FF2B5EF4-FFF2-40B4-BE49-F238E27FC236}">
                <a16:creationId xmlns:a16="http://schemas.microsoft.com/office/drawing/2014/main" id="{2A244996-6E1A-CB07-83E6-6FF29D5D119A}"/>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B57ABA96-CD9B-C07A-6AF2-413918FF19B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3120934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801B-F44E-A54B-BEA8-2A7F4E3BF872}"/>
              </a:ext>
            </a:extLst>
          </p:cNvPr>
          <p:cNvSpPr>
            <a:spLocks noGrp="1"/>
          </p:cNvSpPr>
          <p:nvPr>
            <p:ph type="title"/>
          </p:nvPr>
        </p:nvSpPr>
        <p:spPr>
          <a:xfrm>
            <a:off x="1136428" y="627564"/>
            <a:ext cx="7474172" cy="1325563"/>
          </a:xfrm>
        </p:spPr>
        <p:txBody>
          <a:bodyPr>
            <a:normAutofit/>
          </a:bodyPr>
          <a:lstStyle/>
          <a:p>
            <a:r>
              <a:rPr lang="en-US" b="1"/>
              <a:t>When will LPS start?</a:t>
            </a:r>
          </a:p>
        </p:txBody>
      </p:sp>
      <p:sp>
        <p:nvSpPr>
          <p:cNvPr id="3" name="Content Placeholder 2">
            <a:extLst>
              <a:ext uri="{FF2B5EF4-FFF2-40B4-BE49-F238E27FC236}">
                <a16:creationId xmlns:a16="http://schemas.microsoft.com/office/drawing/2014/main" id="{6E4297C5-6D37-9241-A33F-B54ACD515019}"/>
              </a:ext>
            </a:extLst>
          </p:cNvPr>
          <p:cNvSpPr>
            <a:spLocks noGrp="1"/>
          </p:cNvSpPr>
          <p:nvPr>
            <p:ph idx="1"/>
          </p:nvPr>
        </p:nvSpPr>
        <p:spPr>
          <a:xfrm>
            <a:off x="1136429" y="2278173"/>
            <a:ext cx="6467867" cy="3450613"/>
          </a:xfrm>
        </p:spPr>
        <p:txBody>
          <a:bodyPr anchor="ctr">
            <a:normAutofit/>
          </a:bodyPr>
          <a:lstStyle/>
          <a:p>
            <a:r>
              <a:rPr lang="en-US" sz="2000"/>
              <a:t>No definite date</a:t>
            </a:r>
          </a:p>
          <a:p>
            <a:pPr marL="0" indent="0">
              <a:buNone/>
            </a:pPr>
            <a:endParaRPr lang="en-US" sz="2000"/>
          </a:p>
          <a:p>
            <a:r>
              <a:rPr lang="en-US" sz="2000"/>
              <a:t>See next slide for government time-line</a:t>
            </a:r>
          </a:p>
          <a:p>
            <a:pPr marL="0" indent="0">
              <a:buNone/>
            </a:pPr>
            <a:endParaRPr lang="en-US" sz="2000"/>
          </a:p>
          <a:p>
            <a:r>
              <a:rPr lang="en-US" sz="2000"/>
              <a:t>Probably not before Autumn 2023 – maybe early 2024</a:t>
            </a:r>
          </a:p>
          <a:p>
            <a:endParaRPr lang="en-US" sz="2000"/>
          </a:p>
          <a:p>
            <a:r>
              <a:rPr lang="en-US" sz="2000"/>
              <a:t>Timetable allows for </a:t>
            </a:r>
            <a:r>
              <a:rPr lang="en-US" sz="2000" i="1"/>
              <a:t>at least </a:t>
            </a:r>
            <a:r>
              <a:rPr lang="en-US" sz="2000"/>
              <a:t>6 months pre-implementation training, this will start after next winter</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5D0AC4-EF1E-E4C8-31B4-A0A0183D74AD}"/>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61045954-9147-6DB4-AD76-397A0A942151}"/>
              </a:ext>
            </a:extLst>
          </p:cNvPr>
          <p:cNvPicPr>
            <a:picLocks noChangeAspect="1"/>
          </p:cNvPicPr>
          <p:nvPr/>
        </p:nvPicPr>
        <p:blipFill>
          <a:blip r:embed="rId3"/>
          <a:stretch>
            <a:fillRect/>
          </a:stretch>
        </p:blipFill>
        <p:spPr>
          <a:xfrm>
            <a:off x="9109186" y="2842259"/>
            <a:ext cx="1676400" cy="1173480"/>
          </a:xfrm>
          <a:prstGeom prst="rect">
            <a:avLst/>
          </a:prstGeom>
        </p:spPr>
      </p:pic>
    </p:spTree>
    <p:extLst>
      <p:ext uri="{BB962C8B-B14F-4D97-AF65-F5344CB8AC3E}">
        <p14:creationId xmlns:p14="http://schemas.microsoft.com/office/powerpoint/2010/main" val="4109086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7026-4C30-824D-8388-07B8C6484AD5}"/>
              </a:ext>
            </a:extLst>
          </p:cNvPr>
          <p:cNvSpPr>
            <a:spLocks noGrp="1"/>
          </p:cNvSpPr>
          <p:nvPr>
            <p:ph type="title"/>
          </p:nvPr>
        </p:nvSpPr>
        <p:spPr>
          <a:xfrm>
            <a:off x="838200" y="635964"/>
            <a:ext cx="10515599" cy="932688"/>
          </a:xfrm>
        </p:spPr>
        <p:txBody>
          <a:bodyPr vert="horz" lIns="91440" tIns="45720" rIns="91440" bIns="45720" rtlCol="0" anchor="b">
            <a:normAutofit/>
          </a:bodyPr>
          <a:lstStyle/>
          <a:p>
            <a:r>
              <a:rPr lang="en-US" sz="5400" b="1" kern="1200">
                <a:solidFill>
                  <a:schemeClr val="tx1"/>
                </a:solidFill>
                <a:latin typeface="+mj-lt"/>
                <a:ea typeface="+mj-ea"/>
                <a:cs typeface="+mj-cs"/>
              </a:rPr>
              <a:t>Government time-line for LPS</a:t>
            </a:r>
            <a:endParaRPr lang="en-US" sz="5400" b="1" kern="1200" dirty="0">
              <a:solidFill>
                <a:schemeClr val="tx1"/>
              </a:solidFill>
              <a:latin typeface="+mj-lt"/>
              <a:ea typeface="+mj-ea"/>
              <a:cs typeface="+mj-cs"/>
            </a:endParaRPr>
          </a:p>
        </p:txBody>
      </p:sp>
      <p:pic>
        <p:nvPicPr>
          <p:cNvPr id="4" name="Content Placeholder 3">
            <a:extLst>
              <a:ext uri="{FF2B5EF4-FFF2-40B4-BE49-F238E27FC236}">
                <a16:creationId xmlns:a16="http://schemas.microsoft.com/office/drawing/2014/main" id="{D62F1019-4136-8143-AB52-E638FE402B50}"/>
              </a:ext>
            </a:extLst>
          </p:cNvPr>
          <p:cNvPicPr>
            <a:picLocks noGrp="1" noChangeAspect="1"/>
          </p:cNvPicPr>
          <p:nvPr>
            <p:ph idx="1"/>
          </p:nvPr>
        </p:nvPicPr>
        <p:blipFill>
          <a:blip r:embed="rId2"/>
          <a:stretch>
            <a:fillRect/>
          </a:stretch>
        </p:blipFill>
        <p:spPr>
          <a:xfrm>
            <a:off x="523240" y="1591172"/>
            <a:ext cx="10515599" cy="4337684"/>
          </a:xfrm>
          <a:prstGeom prst="rect">
            <a:avLst/>
          </a:prstGeom>
        </p:spPr>
      </p:pic>
      <p:pic>
        <p:nvPicPr>
          <p:cNvPr id="3" name="Picture 2">
            <a:extLst>
              <a:ext uri="{FF2B5EF4-FFF2-40B4-BE49-F238E27FC236}">
                <a16:creationId xmlns:a16="http://schemas.microsoft.com/office/drawing/2014/main" id="{8E6CA81E-A93E-C3E7-7991-FCE06B142CBD}"/>
              </a:ext>
            </a:extLst>
          </p:cNvPr>
          <p:cNvPicPr>
            <a:picLocks noChangeAspect="1"/>
          </p:cNvPicPr>
          <p:nvPr/>
        </p:nvPicPr>
        <p:blipFill>
          <a:blip r:embed="rId3"/>
          <a:stretch>
            <a:fillRect/>
          </a:stretch>
        </p:blipFill>
        <p:spPr>
          <a:xfrm>
            <a:off x="0" y="215490"/>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59E6825D-A35B-BFDD-D870-20939F4DE1EE}"/>
              </a:ext>
            </a:extLst>
          </p:cNvPr>
          <p:cNvPicPr>
            <a:picLocks noChangeAspect="1"/>
          </p:cNvPicPr>
          <p:nvPr/>
        </p:nvPicPr>
        <p:blipFill>
          <a:blip r:embed="rId4"/>
          <a:stretch>
            <a:fillRect/>
          </a:stretch>
        </p:blipFill>
        <p:spPr>
          <a:xfrm>
            <a:off x="10515600" y="5588092"/>
            <a:ext cx="1676400" cy="1173480"/>
          </a:xfrm>
          <a:prstGeom prst="rect">
            <a:avLst/>
          </a:prstGeom>
        </p:spPr>
      </p:pic>
    </p:spTree>
    <p:extLst>
      <p:ext uri="{BB962C8B-B14F-4D97-AF65-F5344CB8AC3E}">
        <p14:creationId xmlns:p14="http://schemas.microsoft.com/office/powerpoint/2010/main" val="1427070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8175-B5D7-FA17-707B-222776614B8B}"/>
              </a:ext>
            </a:extLst>
          </p:cNvPr>
          <p:cNvSpPr>
            <a:spLocks noGrp="1"/>
          </p:cNvSpPr>
          <p:nvPr>
            <p:ph type="title"/>
          </p:nvPr>
        </p:nvSpPr>
        <p:spPr>
          <a:xfrm>
            <a:off x="1136428" y="627564"/>
            <a:ext cx="7474172" cy="1325563"/>
          </a:xfrm>
        </p:spPr>
        <p:txBody>
          <a:bodyPr>
            <a:normAutofit/>
          </a:bodyPr>
          <a:lstStyle/>
          <a:p>
            <a:r>
              <a:rPr lang="en-US" b="1" dirty="0"/>
              <a:t>Public consultation on MCA code and LPS</a:t>
            </a:r>
          </a:p>
        </p:txBody>
      </p:sp>
      <p:sp>
        <p:nvSpPr>
          <p:cNvPr id="3" name="Content Placeholder 2">
            <a:extLst>
              <a:ext uri="{FF2B5EF4-FFF2-40B4-BE49-F238E27FC236}">
                <a16:creationId xmlns:a16="http://schemas.microsoft.com/office/drawing/2014/main" id="{9E242C28-E394-9C0F-3280-4896B2D87152}"/>
              </a:ext>
            </a:extLst>
          </p:cNvPr>
          <p:cNvSpPr>
            <a:spLocks noGrp="1"/>
          </p:cNvSpPr>
          <p:nvPr>
            <p:ph idx="1"/>
          </p:nvPr>
        </p:nvSpPr>
        <p:spPr>
          <a:xfrm>
            <a:off x="1136429" y="2278173"/>
            <a:ext cx="6467867" cy="3450613"/>
          </a:xfrm>
        </p:spPr>
        <p:txBody>
          <a:bodyPr anchor="ctr">
            <a:normAutofit/>
          </a:bodyPr>
          <a:lstStyle/>
          <a:p>
            <a:r>
              <a:rPr lang="en-US" sz="2000" dirty="0"/>
              <a:t>A revision of the existing MCA code – updates and clarifications – plus chapters on LPS and regulations for England and Wales</a:t>
            </a:r>
          </a:p>
          <a:p>
            <a:r>
              <a:rPr lang="en-US" sz="2000" dirty="0"/>
              <a:t>Many documents </a:t>
            </a:r>
            <a:r>
              <a:rPr lang="en-US" sz="2000" dirty="0">
                <a:sym typeface="Wingdings" pitchFamily="2" charset="2"/>
              </a:rPr>
              <a:t> and a useful summary.</a:t>
            </a:r>
          </a:p>
          <a:p>
            <a:r>
              <a:rPr lang="en-US" sz="2000" dirty="0">
                <a:sym typeface="Wingdings" pitchFamily="2" charset="2"/>
              </a:rPr>
              <a:t>In places the draft is unclear or seems contradictory</a:t>
            </a:r>
          </a:p>
          <a:p>
            <a:r>
              <a:rPr lang="en-US" sz="2000" dirty="0"/>
              <a:t>Let government know your thoughts about how this will work in practice and what is clear and what is confusing</a:t>
            </a:r>
          </a:p>
          <a:p>
            <a:r>
              <a:rPr lang="en-US" sz="2000" dirty="0"/>
              <a:t>See link to consultation documents in </a:t>
            </a:r>
            <a:r>
              <a:rPr lang="en-US" sz="2000" i="1" dirty="0"/>
              <a:t>Resources</a:t>
            </a:r>
          </a:p>
        </p:txBody>
      </p:sp>
      <p:sp>
        <p:nvSpPr>
          <p:cNvPr id="14"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58F055-4FCA-78AD-46ED-16A3F13C5FB5}"/>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A35CAD2A-48D6-F3DB-585D-C733B7899A1A}"/>
              </a:ext>
            </a:extLst>
          </p:cNvPr>
          <p:cNvPicPr>
            <a:picLocks noChangeAspect="1"/>
          </p:cNvPicPr>
          <p:nvPr/>
        </p:nvPicPr>
        <p:blipFill>
          <a:blip r:embed="rId3"/>
          <a:stretch>
            <a:fillRect/>
          </a:stretch>
        </p:blipFill>
        <p:spPr>
          <a:xfrm>
            <a:off x="9109186" y="2842259"/>
            <a:ext cx="1676400" cy="1173480"/>
          </a:xfrm>
          <a:prstGeom prst="rect">
            <a:avLst/>
          </a:prstGeom>
        </p:spPr>
      </p:pic>
    </p:spTree>
    <p:extLst>
      <p:ext uri="{BB962C8B-B14F-4D97-AF65-F5344CB8AC3E}">
        <p14:creationId xmlns:p14="http://schemas.microsoft.com/office/powerpoint/2010/main" val="670726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8175-B5D7-FA17-707B-222776614B8B}"/>
              </a:ext>
            </a:extLst>
          </p:cNvPr>
          <p:cNvSpPr>
            <a:spLocks noGrp="1"/>
          </p:cNvSpPr>
          <p:nvPr>
            <p:ph type="title"/>
          </p:nvPr>
        </p:nvSpPr>
        <p:spPr>
          <a:xfrm>
            <a:off x="1136428" y="627564"/>
            <a:ext cx="7474172" cy="1325563"/>
          </a:xfrm>
        </p:spPr>
        <p:txBody>
          <a:bodyPr>
            <a:normAutofit/>
          </a:bodyPr>
          <a:lstStyle/>
          <a:p>
            <a:r>
              <a:rPr lang="en-US" b="1" dirty="0"/>
              <a:t>Code unclear about what is a dol</a:t>
            </a:r>
          </a:p>
        </p:txBody>
      </p:sp>
      <p:sp>
        <p:nvSpPr>
          <p:cNvPr id="3" name="Content Placeholder 2">
            <a:extLst>
              <a:ext uri="{FF2B5EF4-FFF2-40B4-BE49-F238E27FC236}">
                <a16:creationId xmlns:a16="http://schemas.microsoft.com/office/drawing/2014/main" id="{9E242C28-E394-9C0F-3280-4896B2D87152}"/>
              </a:ext>
            </a:extLst>
          </p:cNvPr>
          <p:cNvSpPr>
            <a:spLocks noGrp="1"/>
          </p:cNvSpPr>
          <p:nvPr>
            <p:ph idx="1"/>
          </p:nvPr>
        </p:nvSpPr>
        <p:spPr>
          <a:xfrm>
            <a:off x="1136429" y="2278173"/>
            <a:ext cx="6467867" cy="3450613"/>
          </a:xfrm>
        </p:spPr>
        <p:txBody>
          <a:bodyPr anchor="ctr">
            <a:normAutofit/>
          </a:bodyPr>
          <a:lstStyle/>
          <a:p>
            <a:r>
              <a:rPr lang="en-US" sz="2000" dirty="0"/>
              <a:t>Chapter 12 of draft Code: uses ‘acid test’ but scenarios seem to stretch this very far</a:t>
            </a:r>
          </a:p>
          <a:p>
            <a:r>
              <a:rPr lang="en-US" sz="2000" dirty="0"/>
              <a:t>Do not rely on the draft Code in decision-making about deprivation of liberty</a:t>
            </a:r>
          </a:p>
          <a:p>
            <a:r>
              <a:rPr lang="en-US" sz="2000" dirty="0"/>
              <a:t>For the time being we have DoLS, contact your LA DoLS team if you are in doubt</a:t>
            </a:r>
          </a:p>
          <a:p>
            <a:r>
              <a:rPr lang="en-US" sz="2000" dirty="0"/>
              <a:t>Ultimately not your decision: currently SB, in future RB!</a:t>
            </a:r>
          </a:p>
        </p:txBody>
      </p:sp>
      <p:pic>
        <p:nvPicPr>
          <p:cNvPr id="4" name="Picture 3">
            <a:extLst>
              <a:ext uri="{FF2B5EF4-FFF2-40B4-BE49-F238E27FC236}">
                <a16:creationId xmlns:a16="http://schemas.microsoft.com/office/drawing/2014/main" id="{1358F055-4FCA-78AD-46ED-16A3F13C5FB5}"/>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A35CAD2A-48D6-F3DB-585D-C733B7899A1A}"/>
              </a:ext>
            </a:extLst>
          </p:cNvPr>
          <p:cNvPicPr>
            <a:picLocks noChangeAspect="1"/>
          </p:cNvPicPr>
          <p:nvPr/>
        </p:nvPicPr>
        <p:blipFill>
          <a:blip r:embed="rId3"/>
          <a:stretch>
            <a:fillRect/>
          </a:stretch>
        </p:blipFill>
        <p:spPr>
          <a:xfrm>
            <a:off x="9109186" y="2842259"/>
            <a:ext cx="1676400" cy="1173480"/>
          </a:xfrm>
          <a:prstGeom prst="rect">
            <a:avLst/>
          </a:prstGeom>
        </p:spPr>
      </p:pic>
    </p:spTree>
    <p:extLst>
      <p:ext uri="{BB962C8B-B14F-4D97-AF65-F5344CB8AC3E}">
        <p14:creationId xmlns:p14="http://schemas.microsoft.com/office/powerpoint/2010/main" val="183158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78A8-54D3-0948-8CA9-5A74B7D64058}"/>
              </a:ext>
            </a:extLst>
          </p:cNvPr>
          <p:cNvSpPr>
            <a:spLocks noGrp="1"/>
          </p:cNvSpPr>
          <p:nvPr>
            <p:ph type="title"/>
          </p:nvPr>
        </p:nvSpPr>
        <p:spPr/>
        <p:txBody>
          <a:bodyPr/>
          <a:lstStyle/>
          <a:p>
            <a:r>
              <a:rPr lang="en-US" b="1" dirty="0"/>
              <a:t>Government Training Triangle</a:t>
            </a:r>
          </a:p>
        </p:txBody>
      </p:sp>
      <p:pic>
        <p:nvPicPr>
          <p:cNvPr id="4" name="Content Placeholder 3">
            <a:extLst>
              <a:ext uri="{FF2B5EF4-FFF2-40B4-BE49-F238E27FC236}">
                <a16:creationId xmlns:a16="http://schemas.microsoft.com/office/drawing/2014/main" id="{572BAB68-915B-A146-85E5-E0926528406B}"/>
              </a:ext>
            </a:extLst>
          </p:cNvPr>
          <p:cNvPicPr>
            <a:picLocks noGrp="1" noChangeAspect="1"/>
          </p:cNvPicPr>
          <p:nvPr>
            <p:ph idx="1"/>
          </p:nvPr>
        </p:nvPicPr>
        <p:blipFill>
          <a:blip r:embed="rId2"/>
          <a:stretch>
            <a:fillRect/>
          </a:stretch>
        </p:blipFill>
        <p:spPr>
          <a:xfrm>
            <a:off x="3733800" y="1893094"/>
            <a:ext cx="4724400" cy="4216400"/>
          </a:xfrm>
          <a:prstGeom prst="rect">
            <a:avLst/>
          </a:prstGeom>
        </p:spPr>
      </p:pic>
      <p:pic>
        <p:nvPicPr>
          <p:cNvPr id="3" name="Picture 2">
            <a:extLst>
              <a:ext uri="{FF2B5EF4-FFF2-40B4-BE49-F238E27FC236}">
                <a16:creationId xmlns:a16="http://schemas.microsoft.com/office/drawing/2014/main" id="{4E0FCD98-618C-5983-9AF8-F84D3202DE0D}"/>
              </a:ext>
            </a:extLst>
          </p:cNvPr>
          <p:cNvPicPr>
            <a:picLocks noChangeAspect="1"/>
          </p:cNvPicPr>
          <p:nvPr/>
        </p:nvPicPr>
        <p:blipFill>
          <a:blip r:embed="rId3"/>
          <a:stretch>
            <a:fillRect/>
          </a:stretch>
        </p:blipFill>
        <p:spPr>
          <a:xfrm>
            <a:off x="0" y="222012"/>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1292A4E3-CDFE-9CEF-8AB8-964320F44BF3}"/>
              </a:ext>
            </a:extLst>
          </p:cNvPr>
          <p:cNvPicPr>
            <a:picLocks noChangeAspect="1"/>
          </p:cNvPicPr>
          <p:nvPr/>
        </p:nvPicPr>
        <p:blipFill>
          <a:blip r:embed="rId4"/>
          <a:stretch>
            <a:fillRect/>
          </a:stretch>
        </p:blipFill>
        <p:spPr>
          <a:xfrm>
            <a:off x="10358120" y="5522754"/>
            <a:ext cx="1676400" cy="1173480"/>
          </a:xfrm>
          <a:prstGeom prst="rect">
            <a:avLst/>
          </a:prstGeom>
        </p:spPr>
      </p:pic>
    </p:spTree>
    <p:extLst>
      <p:ext uri="{BB962C8B-B14F-4D97-AF65-F5344CB8AC3E}">
        <p14:creationId xmlns:p14="http://schemas.microsoft.com/office/powerpoint/2010/main" val="2568451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5874-D800-5042-A75F-E1BED4D1E838}"/>
              </a:ext>
            </a:extLst>
          </p:cNvPr>
          <p:cNvSpPr>
            <a:spLocks noGrp="1"/>
          </p:cNvSpPr>
          <p:nvPr>
            <p:ph type="title"/>
          </p:nvPr>
        </p:nvSpPr>
        <p:spPr>
          <a:xfrm>
            <a:off x="1136428" y="627564"/>
            <a:ext cx="7474172" cy="1325563"/>
          </a:xfrm>
        </p:spPr>
        <p:txBody>
          <a:bodyPr>
            <a:normAutofit/>
          </a:bodyPr>
          <a:lstStyle/>
          <a:p>
            <a:r>
              <a:rPr lang="en-US" b="1" dirty="0"/>
              <a:t>To be ready (1)</a:t>
            </a:r>
          </a:p>
        </p:txBody>
      </p:sp>
      <p:sp>
        <p:nvSpPr>
          <p:cNvPr id="3" name="Content Placeholder 2">
            <a:extLst>
              <a:ext uri="{FF2B5EF4-FFF2-40B4-BE49-F238E27FC236}">
                <a16:creationId xmlns:a16="http://schemas.microsoft.com/office/drawing/2014/main" id="{1C30B898-D34A-2D4D-9DC4-9A55DDB20A2F}"/>
              </a:ext>
            </a:extLst>
          </p:cNvPr>
          <p:cNvSpPr>
            <a:spLocks noGrp="1"/>
          </p:cNvSpPr>
          <p:nvPr>
            <p:ph idx="1"/>
          </p:nvPr>
        </p:nvSpPr>
        <p:spPr>
          <a:xfrm>
            <a:off x="1136429" y="2278173"/>
            <a:ext cx="6467867" cy="3450613"/>
          </a:xfrm>
        </p:spPr>
        <p:txBody>
          <a:bodyPr anchor="ctr">
            <a:normAutofit/>
          </a:bodyPr>
          <a:lstStyle/>
          <a:p>
            <a:pPr marL="0" indent="0">
              <a:buNone/>
            </a:pPr>
            <a:r>
              <a:rPr lang="en-US" sz="1900" b="1"/>
              <a:t>Put the MCA 5 Principles at the heart of your service</a:t>
            </a:r>
          </a:p>
          <a:p>
            <a:pPr marL="0" indent="0">
              <a:buNone/>
            </a:pPr>
            <a:endParaRPr lang="en-US" sz="1900"/>
          </a:p>
          <a:p>
            <a:pPr marL="0" indent="0">
              <a:buNone/>
            </a:pPr>
            <a:r>
              <a:rPr lang="en-US" sz="1900"/>
              <a:t>1 </a:t>
            </a:r>
            <a:r>
              <a:rPr lang="en-US" sz="1900" b="1"/>
              <a:t>Assume capacity </a:t>
            </a:r>
            <a:r>
              <a:rPr lang="en-US" sz="1900"/>
              <a:t>unless there’s a reason to question it</a:t>
            </a:r>
          </a:p>
          <a:p>
            <a:pPr marL="0" indent="0">
              <a:buNone/>
            </a:pPr>
            <a:r>
              <a:rPr lang="en-US" sz="1900"/>
              <a:t>2 Do all you can to enable people to </a:t>
            </a:r>
            <a:r>
              <a:rPr lang="en-US" sz="1900" b="1"/>
              <a:t>make their own decisions</a:t>
            </a:r>
            <a:endParaRPr lang="en-US" sz="1900"/>
          </a:p>
          <a:p>
            <a:pPr marL="0" indent="0">
              <a:buNone/>
            </a:pPr>
            <a:r>
              <a:rPr lang="en-US" sz="1900"/>
              <a:t>3 Don’t say someone lacks capacity just because </a:t>
            </a:r>
            <a:r>
              <a:rPr lang="en-US" sz="1900" b="1"/>
              <a:t>others think it’s unwise</a:t>
            </a:r>
          </a:p>
          <a:p>
            <a:pPr marL="0" indent="0">
              <a:buNone/>
            </a:pPr>
            <a:r>
              <a:rPr lang="en-US" sz="1900"/>
              <a:t>4 If someone lacks capacity, act in </a:t>
            </a:r>
            <a:r>
              <a:rPr lang="en-US" sz="1900" b="1"/>
              <a:t>their</a:t>
            </a:r>
            <a:r>
              <a:rPr lang="en-US" sz="1900"/>
              <a:t> best interests</a:t>
            </a:r>
          </a:p>
          <a:p>
            <a:pPr marL="0" indent="0">
              <a:buNone/>
            </a:pPr>
            <a:r>
              <a:rPr lang="en-US" sz="1900"/>
              <a:t>5 Always look for a </a:t>
            </a:r>
            <a:r>
              <a:rPr lang="en-US" sz="1900" b="1"/>
              <a:t>less restrictive option </a:t>
            </a:r>
            <a:r>
              <a:rPr lang="en-US" sz="1900"/>
              <a:t>to meet their needs</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9AE8C8-2576-4DDD-DA1F-113133299B40}"/>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5369042B-08C1-3C9A-6C3A-97706310F4AD}"/>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3246280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07C4-138D-E044-BAB9-626E5A4AC56A}"/>
              </a:ext>
            </a:extLst>
          </p:cNvPr>
          <p:cNvSpPr>
            <a:spLocks noGrp="1"/>
          </p:cNvSpPr>
          <p:nvPr>
            <p:ph type="title"/>
          </p:nvPr>
        </p:nvSpPr>
        <p:spPr>
          <a:xfrm>
            <a:off x="1136428" y="627564"/>
            <a:ext cx="7474172" cy="1325563"/>
          </a:xfrm>
        </p:spPr>
        <p:txBody>
          <a:bodyPr>
            <a:normAutofit/>
          </a:bodyPr>
          <a:lstStyle/>
          <a:p>
            <a:r>
              <a:rPr lang="en-US" b="1" dirty="0"/>
              <a:t>To be ready (2)</a:t>
            </a:r>
          </a:p>
        </p:txBody>
      </p:sp>
      <p:sp>
        <p:nvSpPr>
          <p:cNvPr id="3" name="Content Placeholder 2">
            <a:extLst>
              <a:ext uri="{FF2B5EF4-FFF2-40B4-BE49-F238E27FC236}">
                <a16:creationId xmlns:a16="http://schemas.microsoft.com/office/drawing/2014/main" id="{D3B7AEB6-3208-EC42-9182-9B2AD7905D40}"/>
              </a:ext>
            </a:extLst>
          </p:cNvPr>
          <p:cNvSpPr>
            <a:spLocks noGrp="1"/>
          </p:cNvSpPr>
          <p:nvPr>
            <p:ph idx="1"/>
          </p:nvPr>
        </p:nvSpPr>
        <p:spPr>
          <a:xfrm>
            <a:off x="1136429" y="2278173"/>
            <a:ext cx="6467867" cy="3450613"/>
          </a:xfrm>
        </p:spPr>
        <p:txBody>
          <a:bodyPr anchor="ctr">
            <a:normAutofit/>
          </a:bodyPr>
          <a:lstStyle/>
          <a:p>
            <a:pPr marL="285750" indent="-285750"/>
            <a:r>
              <a:rPr lang="en-GB" sz="2000"/>
              <a:t>Ensure staff </a:t>
            </a:r>
            <a:r>
              <a:rPr lang="en-GB" sz="2000" b="1"/>
              <a:t>work confidently within the MCA</a:t>
            </a:r>
          </a:p>
          <a:p>
            <a:pPr marL="285750" indent="-285750"/>
            <a:endParaRPr lang="en-GB" sz="2000"/>
          </a:p>
          <a:p>
            <a:pPr marL="285750" indent="-285750"/>
            <a:r>
              <a:rPr lang="en-GB" sz="2000"/>
              <a:t>Always ask yourself, about any restriction, is this both </a:t>
            </a:r>
            <a:r>
              <a:rPr lang="en-GB" sz="2000" b="1"/>
              <a:t>necessary and proportionate</a:t>
            </a:r>
            <a:r>
              <a:rPr lang="en-GB" sz="2000"/>
              <a:t>? And record why</a:t>
            </a:r>
          </a:p>
          <a:p>
            <a:pPr marL="0" indent="0">
              <a:buNone/>
            </a:pPr>
            <a:endParaRPr lang="en-GB" sz="2000"/>
          </a:p>
          <a:p>
            <a:pPr marL="285750" indent="-285750"/>
            <a:r>
              <a:rPr lang="en-GB" sz="2000" b="1"/>
              <a:t>Collect assessments </a:t>
            </a:r>
            <a:r>
              <a:rPr lang="en-GB" sz="2000"/>
              <a:t>(mental capacity &amp; mental disorder) relating to people you support</a:t>
            </a:r>
          </a:p>
          <a:p>
            <a:pPr marL="0" indent="0">
              <a:buNone/>
            </a:pPr>
            <a:endParaRPr lang="en-GB" sz="2000"/>
          </a:p>
          <a:p>
            <a:pPr marL="285750" indent="-285750"/>
            <a:r>
              <a:rPr lang="en-GB" sz="2000" b="1"/>
              <a:t>Look out for</a:t>
            </a:r>
            <a:r>
              <a:rPr lang="en-GB" sz="2000"/>
              <a:t>, and join, local implementation groups</a:t>
            </a:r>
          </a:p>
          <a:p>
            <a:pPr marL="0" indent="0">
              <a:buNone/>
            </a:pPr>
            <a:endParaRPr lang="en-GB" sz="200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37B033-1D6F-C3CA-D23B-C81D2C3A0627}"/>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61FD5AA0-C50A-589E-9E0E-4D26BDF96F4C}"/>
              </a:ext>
            </a:extLst>
          </p:cNvPr>
          <p:cNvPicPr>
            <a:picLocks noChangeAspect="1"/>
          </p:cNvPicPr>
          <p:nvPr/>
        </p:nvPicPr>
        <p:blipFill>
          <a:blip r:embed="rId3"/>
          <a:stretch>
            <a:fillRect/>
          </a:stretch>
        </p:blipFill>
        <p:spPr>
          <a:xfrm>
            <a:off x="9147286" y="2859422"/>
            <a:ext cx="1676400" cy="1173480"/>
          </a:xfrm>
          <a:prstGeom prst="rect">
            <a:avLst/>
          </a:prstGeom>
        </p:spPr>
      </p:pic>
    </p:spTree>
    <p:extLst>
      <p:ext uri="{BB962C8B-B14F-4D97-AF65-F5344CB8AC3E}">
        <p14:creationId xmlns:p14="http://schemas.microsoft.com/office/powerpoint/2010/main" val="3550371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37C9-8298-8E4E-825B-645A71EDBEF4}"/>
              </a:ext>
            </a:extLst>
          </p:cNvPr>
          <p:cNvSpPr>
            <a:spLocks noGrp="1"/>
          </p:cNvSpPr>
          <p:nvPr>
            <p:ph type="title"/>
          </p:nvPr>
        </p:nvSpPr>
        <p:spPr>
          <a:xfrm>
            <a:off x="1136428" y="627564"/>
            <a:ext cx="7474172" cy="1325563"/>
          </a:xfrm>
        </p:spPr>
        <p:txBody>
          <a:bodyPr>
            <a:normAutofit/>
          </a:bodyPr>
          <a:lstStyle/>
          <a:p>
            <a:r>
              <a:rPr lang="en-US" b="1" dirty="0"/>
              <a:t>To be ready (3) use these RESOURCES</a:t>
            </a:r>
          </a:p>
        </p:txBody>
      </p:sp>
      <p:sp>
        <p:nvSpPr>
          <p:cNvPr id="3" name="Content Placeholder 2">
            <a:extLst>
              <a:ext uri="{FF2B5EF4-FFF2-40B4-BE49-F238E27FC236}">
                <a16:creationId xmlns:a16="http://schemas.microsoft.com/office/drawing/2014/main" id="{DDA18368-82BF-7B49-A1B2-E320124118B0}"/>
              </a:ext>
            </a:extLst>
          </p:cNvPr>
          <p:cNvSpPr>
            <a:spLocks noGrp="1"/>
          </p:cNvSpPr>
          <p:nvPr>
            <p:ph idx="1"/>
          </p:nvPr>
        </p:nvSpPr>
        <p:spPr>
          <a:xfrm>
            <a:off x="1136429" y="2278173"/>
            <a:ext cx="6467867" cy="3450613"/>
          </a:xfrm>
        </p:spPr>
        <p:txBody>
          <a:bodyPr anchor="ctr">
            <a:normAutofit/>
          </a:bodyPr>
          <a:lstStyle/>
          <a:p>
            <a:pPr marL="0" indent="0">
              <a:buNone/>
            </a:pPr>
            <a:r>
              <a:rPr lang="en-US" sz="1900" dirty="0"/>
              <a:t>Read and respond to the public consultation </a:t>
            </a:r>
            <a:r>
              <a:rPr lang="en-US" sz="1900" i="1" dirty="0"/>
              <a:t>(by 14 July) </a:t>
            </a:r>
            <a:r>
              <a:rPr lang="en-US" sz="1900" dirty="0"/>
              <a:t>here </a:t>
            </a:r>
            <a:r>
              <a:rPr lang="en-US" sz="1900" dirty="0">
                <a:hlinkClick r:id="rId2"/>
              </a:rPr>
              <a:t>https://www.gov.uk/government/consultations/changes-to-the-mca-code-of-practice-and-implementation-of-the-lps</a:t>
            </a:r>
            <a:r>
              <a:rPr lang="en-US" sz="1900" dirty="0"/>
              <a:t> </a:t>
            </a:r>
          </a:p>
          <a:p>
            <a:pPr marL="0" indent="0">
              <a:buNone/>
            </a:pPr>
            <a:r>
              <a:rPr lang="en-US" sz="1900" dirty="0"/>
              <a:t>See the Government LPS factsheets page here </a:t>
            </a:r>
            <a:r>
              <a:rPr lang="en-US" sz="1900" dirty="0">
                <a:hlinkClick r:id="rId3"/>
              </a:rPr>
              <a:t>https://www.gov.uk/government/publications/liberty-protection-safeguards-factsheets</a:t>
            </a:r>
            <a:r>
              <a:rPr lang="en-US" sz="1900" dirty="0"/>
              <a:t> </a:t>
            </a:r>
          </a:p>
          <a:p>
            <a:pPr marL="0" indent="0">
              <a:buNone/>
            </a:pPr>
            <a:r>
              <a:rPr lang="en-US" sz="1900" dirty="0"/>
              <a:t>For latest news: </a:t>
            </a:r>
            <a:r>
              <a:rPr lang="en-US" sz="1900" dirty="0">
                <a:hlinkClick r:id="rId4"/>
              </a:rPr>
              <a:t>https://www.gov.uk/government/collections/mental-capacity-amendment-act-2019-liberty-protection-safeguards-lps</a:t>
            </a:r>
            <a:r>
              <a:rPr lang="en-US" sz="1900" dirty="0"/>
              <a:t> </a:t>
            </a:r>
          </a:p>
          <a:p>
            <a:pPr marL="0" indent="0">
              <a:buNone/>
            </a:pPr>
            <a:r>
              <a:rPr lang="en-US" sz="1900" dirty="0"/>
              <a:t>Extra consultation in Wales, regulations, etc., here </a:t>
            </a:r>
            <a:r>
              <a:rPr lang="en-US" sz="1900" dirty="0">
                <a:hlinkClick r:id="rId5"/>
              </a:rPr>
              <a:t>https://gov.wales/liberty-protection-safeguards</a:t>
            </a:r>
            <a:r>
              <a:rPr lang="en-US" sz="1900" dirty="0"/>
              <a:t> </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BE5B62-A4B2-6289-27B1-93007A3096A0}"/>
              </a:ext>
            </a:extLst>
          </p:cNvPr>
          <p:cNvPicPr>
            <a:picLocks noChangeAspect="1"/>
          </p:cNvPicPr>
          <p:nvPr/>
        </p:nvPicPr>
        <p:blipFill>
          <a:blip r:embed="rId6"/>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39352AA4-39FC-C7DE-CF18-4B4006152296}"/>
              </a:ext>
            </a:extLst>
          </p:cNvPr>
          <p:cNvPicPr>
            <a:picLocks noChangeAspect="1"/>
          </p:cNvPicPr>
          <p:nvPr/>
        </p:nvPicPr>
        <p:blipFill>
          <a:blip r:embed="rId7"/>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692111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E9C5405-4A49-4E12-98FD-8966C1118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39" name="Freeform 7">
            <a:extLst>
              <a:ext uri="{FF2B5EF4-FFF2-40B4-BE49-F238E27FC236}">
                <a16:creationId xmlns:a16="http://schemas.microsoft.com/office/drawing/2014/main" id="{5BAFBDD6-35EA-4318-81BD-034C73032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41" name="Rectangle 140">
            <a:extLst>
              <a:ext uri="{FF2B5EF4-FFF2-40B4-BE49-F238E27FC236}">
                <a16:creationId xmlns:a16="http://schemas.microsoft.com/office/drawing/2014/main" id="{9668AFA7-0343-4462-B952-29775C02D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8">
            <a:extLst>
              <a:ext uri="{FF2B5EF4-FFF2-40B4-BE49-F238E27FC236}">
                <a16:creationId xmlns:a16="http://schemas.microsoft.com/office/drawing/2014/main" id="{FABAF75E-3794-4E38-AFE5-55C26244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6330455-551E-3F48-B903-3E0B70B6C5FA}"/>
              </a:ext>
            </a:extLst>
          </p:cNvPr>
          <p:cNvSpPr>
            <a:spLocks noGrp="1"/>
          </p:cNvSpPr>
          <p:nvPr>
            <p:ph type="title"/>
          </p:nvPr>
        </p:nvSpPr>
        <p:spPr>
          <a:xfrm>
            <a:off x="8129872" y="1062401"/>
            <a:ext cx="3262028" cy="2733881"/>
          </a:xfrm>
        </p:spPr>
        <p:txBody>
          <a:bodyPr vert="horz" lIns="91440" tIns="45720" rIns="91440" bIns="45720" rtlCol="0" anchor="b">
            <a:normAutofit/>
          </a:bodyPr>
          <a:lstStyle/>
          <a:p>
            <a:r>
              <a:rPr lang="en-US" sz="3700" b="1" kern="1200">
                <a:solidFill>
                  <a:srgbClr val="FFFFFF"/>
                </a:solidFill>
                <a:latin typeface="+mj-lt"/>
                <a:ea typeface="+mj-ea"/>
                <a:cs typeface="+mj-cs"/>
              </a:rPr>
              <a:t>LPS are part of the MCA which is part of human rights</a:t>
            </a:r>
          </a:p>
        </p:txBody>
      </p:sp>
      <p:sp>
        <p:nvSpPr>
          <p:cNvPr id="3" name="TextBox 2">
            <a:extLst>
              <a:ext uri="{FF2B5EF4-FFF2-40B4-BE49-F238E27FC236}">
                <a16:creationId xmlns:a16="http://schemas.microsoft.com/office/drawing/2014/main" id="{28591E2D-36FD-0447-B638-A7D99DDA2724}"/>
              </a:ext>
            </a:extLst>
          </p:cNvPr>
          <p:cNvSpPr txBox="1"/>
          <p:nvPr/>
        </p:nvSpPr>
        <p:spPr>
          <a:xfrm>
            <a:off x="8464378" y="1767016"/>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A2DDA69C-FB73-ABDF-1B48-33250649F157}"/>
              </a:ext>
            </a:extLst>
          </p:cNvPr>
          <p:cNvPicPr>
            <a:picLocks noChangeAspect="1"/>
          </p:cNvPicPr>
          <p:nvPr/>
        </p:nvPicPr>
        <p:blipFill>
          <a:blip r:embed="rId2"/>
          <a:stretch>
            <a:fillRect/>
          </a:stretch>
        </p:blipFill>
        <p:spPr>
          <a:xfrm>
            <a:off x="913167" y="1062401"/>
            <a:ext cx="5304651" cy="4477126"/>
          </a:xfrm>
          <a:prstGeom prst="rect">
            <a:avLst/>
          </a:prstGeom>
        </p:spPr>
      </p:pic>
    </p:spTree>
    <p:extLst>
      <p:ext uri="{BB962C8B-B14F-4D97-AF65-F5344CB8AC3E}">
        <p14:creationId xmlns:p14="http://schemas.microsoft.com/office/powerpoint/2010/main" val="118810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86BB-6E02-2C43-9507-F19BDD3C776E}"/>
              </a:ext>
            </a:extLst>
          </p:cNvPr>
          <p:cNvSpPr>
            <a:spLocks noGrp="1"/>
          </p:cNvSpPr>
          <p:nvPr>
            <p:ph type="title"/>
          </p:nvPr>
        </p:nvSpPr>
        <p:spPr/>
        <p:txBody>
          <a:bodyPr/>
          <a:lstStyle/>
          <a:p>
            <a:r>
              <a:rPr lang="en-US" b="1" dirty="0"/>
              <a:t>What will happen?</a:t>
            </a:r>
          </a:p>
        </p:txBody>
      </p:sp>
      <p:sp>
        <p:nvSpPr>
          <p:cNvPr id="3" name="Content Placeholder 2">
            <a:extLst>
              <a:ext uri="{FF2B5EF4-FFF2-40B4-BE49-F238E27FC236}">
                <a16:creationId xmlns:a16="http://schemas.microsoft.com/office/drawing/2014/main" id="{0FFC05B9-6982-A240-AE16-A316830E378D}"/>
              </a:ext>
            </a:extLst>
          </p:cNvPr>
          <p:cNvSpPr>
            <a:spLocks noGrp="1"/>
          </p:cNvSpPr>
          <p:nvPr>
            <p:ph sz="half" idx="1"/>
          </p:nvPr>
        </p:nvSpPr>
        <p:spPr/>
        <p:txBody>
          <a:bodyPr>
            <a:normAutofit/>
          </a:bodyPr>
          <a:lstStyle/>
          <a:p>
            <a:pPr marL="0" indent="0">
              <a:buNone/>
            </a:pPr>
            <a:endParaRPr lang="en-US" sz="3200" dirty="0"/>
          </a:p>
          <a:p>
            <a:pPr marL="0" indent="0">
              <a:buNone/>
            </a:pPr>
            <a:r>
              <a:rPr lang="en-US" sz="3200" dirty="0"/>
              <a:t>The way we protect the rights of people who need to be deprived of their liberty will change from deprivation of liberty safeguards (DoLS) to liberty protection safeguards (LPS)</a:t>
            </a:r>
          </a:p>
        </p:txBody>
      </p:sp>
      <p:pic>
        <p:nvPicPr>
          <p:cNvPr id="5" name="Content Placeholder 4">
            <a:extLst>
              <a:ext uri="{FF2B5EF4-FFF2-40B4-BE49-F238E27FC236}">
                <a16:creationId xmlns:a16="http://schemas.microsoft.com/office/drawing/2014/main" id="{9EBEC454-0376-9C4C-BE35-34E3BEE08AD4}"/>
              </a:ext>
            </a:extLst>
          </p:cNvPr>
          <p:cNvPicPr>
            <a:picLocks noGrp="1" noChangeAspect="1"/>
          </p:cNvPicPr>
          <p:nvPr>
            <p:ph sz="half" idx="2"/>
          </p:nvPr>
        </p:nvPicPr>
        <p:blipFill>
          <a:blip r:embed="rId2"/>
          <a:stretch>
            <a:fillRect/>
          </a:stretch>
        </p:blipFill>
        <p:spPr>
          <a:xfrm>
            <a:off x="6172200" y="2234268"/>
            <a:ext cx="5181600" cy="3534052"/>
          </a:xfrm>
          <a:prstGeom prst="rect">
            <a:avLst/>
          </a:prstGeom>
        </p:spPr>
      </p:pic>
      <p:pic>
        <p:nvPicPr>
          <p:cNvPr id="4" name="Picture 3">
            <a:extLst>
              <a:ext uri="{FF2B5EF4-FFF2-40B4-BE49-F238E27FC236}">
                <a16:creationId xmlns:a16="http://schemas.microsoft.com/office/drawing/2014/main" id="{235524A8-C58B-4539-D6FE-CE3498241282}"/>
              </a:ext>
            </a:extLst>
          </p:cNvPr>
          <p:cNvPicPr>
            <a:picLocks noChangeAspect="1"/>
          </p:cNvPicPr>
          <p:nvPr/>
        </p:nvPicPr>
        <p:blipFill>
          <a:blip r:embed="rId3"/>
          <a:stretch>
            <a:fillRect/>
          </a:stretch>
        </p:blipFill>
        <p:spPr>
          <a:xfrm>
            <a:off x="0" y="189231"/>
            <a:ext cx="12192000" cy="286226"/>
          </a:xfrm>
          <a:prstGeom prst="rect">
            <a:avLst/>
          </a:prstGeom>
        </p:spPr>
      </p:pic>
    </p:spTree>
    <p:extLst>
      <p:ext uri="{BB962C8B-B14F-4D97-AF65-F5344CB8AC3E}">
        <p14:creationId xmlns:p14="http://schemas.microsoft.com/office/powerpoint/2010/main" val="22287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D42B-C5C9-6C48-9B6E-A6AE0551ADA9}"/>
              </a:ext>
            </a:extLst>
          </p:cNvPr>
          <p:cNvSpPr>
            <a:spLocks noGrp="1"/>
          </p:cNvSpPr>
          <p:nvPr>
            <p:ph type="title"/>
          </p:nvPr>
        </p:nvSpPr>
        <p:spPr>
          <a:xfrm>
            <a:off x="1136428" y="627564"/>
            <a:ext cx="7474172" cy="1325563"/>
          </a:xfrm>
        </p:spPr>
        <p:txBody>
          <a:bodyPr>
            <a:normAutofit/>
          </a:bodyPr>
          <a:lstStyle/>
          <a:p>
            <a:r>
              <a:rPr lang="en-US" b="1" dirty="0"/>
              <a:t>Don’t panic!</a:t>
            </a:r>
          </a:p>
        </p:txBody>
      </p:sp>
      <p:sp>
        <p:nvSpPr>
          <p:cNvPr id="3" name="Content Placeholder 2">
            <a:extLst>
              <a:ext uri="{FF2B5EF4-FFF2-40B4-BE49-F238E27FC236}">
                <a16:creationId xmlns:a16="http://schemas.microsoft.com/office/drawing/2014/main" id="{037218D7-445C-C949-B97D-F47CCB18AD28}"/>
              </a:ext>
            </a:extLst>
          </p:cNvPr>
          <p:cNvSpPr>
            <a:spLocks noGrp="1"/>
          </p:cNvSpPr>
          <p:nvPr>
            <p:ph idx="1"/>
          </p:nvPr>
        </p:nvSpPr>
        <p:spPr>
          <a:xfrm>
            <a:off x="1136429" y="2278173"/>
            <a:ext cx="6467867" cy="3450613"/>
          </a:xfrm>
        </p:spPr>
        <p:txBody>
          <a:bodyPr anchor="ctr">
            <a:normAutofit/>
          </a:bodyPr>
          <a:lstStyle/>
          <a:p>
            <a:pPr marL="0" indent="0">
              <a:buNone/>
            </a:pPr>
            <a:endParaRPr lang="en-US" sz="2200"/>
          </a:p>
          <a:p>
            <a:pPr marL="0" indent="0">
              <a:buNone/>
            </a:pPr>
            <a:r>
              <a:rPr lang="en-US" sz="2200"/>
              <a:t>Remember that this new system is intended to be</a:t>
            </a:r>
          </a:p>
          <a:p>
            <a:r>
              <a:rPr lang="en-US" sz="2200" b="1"/>
              <a:t>Simple and flexible</a:t>
            </a:r>
            <a:r>
              <a:rPr lang="en-US" sz="2200"/>
              <a:t>, putting the person at its heart</a:t>
            </a:r>
          </a:p>
          <a:p>
            <a:r>
              <a:rPr lang="en-US" sz="2200"/>
              <a:t>More </a:t>
            </a:r>
            <a:r>
              <a:rPr lang="en-US" sz="2200" b="1"/>
              <a:t>intuitive</a:t>
            </a:r>
            <a:r>
              <a:rPr lang="en-US" sz="2200"/>
              <a:t> and less bureaucratic</a:t>
            </a:r>
          </a:p>
          <a:p>
            <a:r>
              <a:rPr lang="en-US" sz="2200"/>
              <a:t>A </a:t>
            </a:r>
            <a:r>
              <a:rPr lang="en-US" sz="2200" b="1"/>
              <a:t>protection</a:t>
            </a:r>
            <a:r>
              <a:rPr lang="en-US" sz="2200"/>
              <a:t> for our most vulnerable fellow citizens aged 16 and over, who lack capacity but need to have their freedom very restricted to keep them safe and give them the care they need.</a:t>
            </a:r>
          </a:p>
          <a:p>
            <a:pPr marL="0" indent="0">
              <a:buNone/>
            </a:pPr>
            <a:endParaRPr lang="en-US" sz="220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0692DA4-BABA-E432-374B-AB5AA9778BA4}"/>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478556D4-FF98-077B-0FFA-729E11688497}"/>
              </a:ext>
            </a:extLst>
          </p:cNvPr>
          <p:cNvPicPr>
            <a:picLocks noChangeAspect="1"/>
          </p:cNvPicPr>
          <p:nvPr/>
        </p:nvPicPr>
        <p:blipFill>
          <a:blip r:embed="rId3"/>
          <a:stretch>
            <a:fillRect/>
          </a:stretch>
        </p:blipFill>
        <p:spPr>
          <a:xfrm>
            <a:off x="9082576" y="2859422"/>
            <a:ext cx="1676400" cy="1173480"/>
          </a:xfrm>
          <a:prstGeom prst="rect">
            <a:avLst/>
          </a:prstGeom>
        </p:spPr>
      </p:pic>
    </p:spTree>
    <p:extLst>
      <p:ext uri="{BB962C8B-B14F-4D97-AF65-F5344CB8AC3E}">
        <p14:creationId xmlns:p14="http://schemas.microsoft.com/office/powerpoint/2010/main" val="3554893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8">
            <a:extLst>
              <a:ext uri="{FF2B5EF4-FFF2-40B4-BE49-F238E27FC236}">
                <a16:creationId xmlns:a16="http://schemas.microsoft.com/office/drawing/2014/main" id="{ECD0BF72-0C4D-44AB-AA6C-FD2587C5D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3D black question marks with one yellow question mark">
            <a:extLst>
              <a:ext uri="{FF2B5EF4-FFF2-40B4-BE49-F238E27FC236}">
                <a16:creationId xmlns:a16="http://schemas.microsoft.com/office/drawing/2014/main" id="{628AB04A-44F1-095C-8C64-0C2285F67C6B}"/>
              </a:ext>
            </a:extLst>
          </p:cNvPr>
          <p:cNvPicPr>
            <a:picLocks noChangeAspect="1"/>
          </p:cNvPicPr>
          <p:nvPr/>
        </p:nvPicPr>
        <p:blipFill rotWithShape="1">
          <a:blip r:embed="rId2"/>
          <a:srcRect l="44311" r="23245" b="1"/>
          <a:stretch/>
        </p:blipFill>
        <p:spPr>
          <a:xfrm>
            <a:off x="6096000" y="10"/>
            <a:ext cx="6096000" cy="6857990"/>
          </a:xfrm>
          <a:prstGeom prst="rect">
            <a:avLst/>
          </a:prstGeom>
        </p:spPr>
      </p:pic>
      <p:sp>
        <p:nvSpPr>
          <p:cNvPr id="21"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6000"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88570"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90581"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1124043"/>
            <a:ext cx="6105065"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B986A7D-6319-7C46-88B3-C07B1869AB45}"/>
              </a:ext>
            </a:extLst>
          </p:cNvPr>
          <p:cNvSpPr>
            <a:spLocks noGrp="1"/>
          </p:cNvSpPr>
          <p:nvPr>
            <p:ph type="title"/>
          </p:nvPr>
        </p:nvSpPr>
        <p:spPr>
          <a:xfrm>
            <a:off x="1319917" y="1445775"/>
            <a:ext cx="5437074" cy="3342435"/>
          </a:xfrm>
        </p:spPr>
        <p:txBody>
          <a:bodyPr vert="horz" lIns="91440" tIns="45720" rIns="91440" bIns="45720" rtlCol="0" anchor="b">
            <a:normAutofit/>
          </a:bodyPr>
          <a:lstStyle/>
          <a:p>
            <a:r>
              <a:rPr lang="en-US" sz="5400">
                <a:solidFill>
                  <a:srgbClr val="FFFFFF"/>
                </a:solidFill>
              </a:rPr>
              <a:t>Questions and Answers?</a:t>
            </a:r>
          </a:p>
        </p:txBody>
      </p:sp>
    </p:spTree>
    <p:extLst>
      <p:ext uri="{BB962C8B-B14F-4D97-AF65-F5344CB8AC3E}">
        <p14:creationId xmlns:p14="http://schemas.microsoft.com/office/powerpoint/2010/main" val="243529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F121-5213-1C91-80A5-2BF33F6ED64C}"/>
              </a:ext>
            </a:extLst>
          </p:cNvPr>
          <p:cNvSpPr>
            <a:spLocks noGrp="1"/>
          </p:cNvSpPr>
          <p:nvPr>
            <p:ph type="title"/>
          </p:nvPr>
        </p:nvSpPr>
        <p:spPr/>
        <p:txBody>
          <a:bodyPr/>
          <a:lstStyle/>
          <a:p>
            <a:r>
              <a:rPr lang="en-US" b="1" dirty="0"/>
              <a:t>Only applies to people who lack capacity…</a:t>
            </a:r>
          </a:p>
        </p:txBody>
      </p:sp>
      <p:sp>
        <p:nvSpPr>
          <p:cNvPr id="3" name="Content Placeholder 2">
            <a:extLst>
              <a:ext uri="{FF2B5EF4-FFF2-40B4-BE49-F238E27FC236}">
                <a16:creationId xmlns:a16="http://schemas.microsoft.com/office/drawing/2014/main" id="{2048AC93-5353-AE4B-6513-6B68509AA526}"/>
              </a:ext>
            </a:extLst>
          </p:cNvPr>
          <p:cNvSpPr>
            <a:spLocks noGrp="1"/>
          </p:cNvSpPr>
          <p:nvPr>
            <p:ph idx="1"/>
          </p:nvPr>
        </p:nvSpPr>
        <p:spPr>
          <a:xfrm>
            <a:off x="502920" y="1914207"/>
            <a:ext cx="10515600" cy="4351338"/>
          </a:xfrm>
        </p:spPr>
        <p:txBody>
          <a:bodyPr/>
          <a:lstStyle/>
          <a:p>
            <a:r>
              <a:rPr lang="en-US" dirty="0"/>
              <a:t>All providers must work within the Mental Capacity Act when people using the service are 16+  and lack capacity </a:t>
            </a:r>
          </a:p>
          <a:p>
            <a:r>
              <a:rPr lang="en-US" dirty="0"/>
              <a:t>Capacity is ALWAYS ‘decision and time specific’ – can this person make this decision at the time it is needed?</a:t>
            </a:r>
          </a:p>
          <a:p>
            <a:r>
              <a:rPr lang="en-US" dirty="0"/>
              <a:t>LPS will only apply when someone lacks capacity to consent to the ‘arrangements’ – or care plan – needed to give them essential care or treatment; </a:t>
            </a:r>
            <a:r>
              <a:rPr lang="en-US" i="1" dirty="0"/>
              <a:t>and</a:t>
            </a:r>
          </a:p>
          <a:p>
            <a:r>
              <a:rPr lang="en-US" dirty="0"/>
              <a:t>These arrangements amount to a </a:t>
            </a:r>
            <a:r>
              <a:rPr lang="en-US" b="1" dirty="0"/>
              <a:t>deprivation of the person’s liberty</a:t>
            </a:r>
          </a:p>
        </p:txBody>
      </p:sp>
      <p:pic>
        <p:nvPicPr>
          <p:cNvPr id="4" name="Picture 3">
            <a:extLst>
              <a:ext uri="{FF2B5EF4-FFF2-40B4-BE49-F238E27FC236}">
                <a16:creationId xmlns:a16="http://schemas.microsoft.com/office/drawing/2014/main" id="{907F6EFF-4F9E-8725-2C61-C8288702585D}"/>
              </a:ext>
            </a:extLst>
          </p:cNvPr>
          <p:cNvPicPr>
            <a:picLocks noChangeAspect="1"/>
          </p:cNvPicPr>
          <p:nvPr/>
        </p:nvPicPr>
        <p:blipFill>
          <a:blip r:embed="rId2"/>
          <a:stretch>
            <a:fillRect/>
          </a:stretch>
        </p:blipFill>
        <p:spPr>
          <a:xfrm>
            <a:off x="0" y="189231"/>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031C5AEE-57CA-AEDB-4932-AD7A5FE9CE0C}"/>
              </a:ext>
            </a:extLst>
          </p:cNvPr>
          <p:cNvPicPr>
            <a:picLocks noChangeAspect="1"/>
          </p:cNvPicPr>
          <p:nvPr/>
        </p:nvPicPr>
        <p:blipFill>
          <a:blip r:embed="rId3"/>
          <a:stretch>
            <a:fillRect/>
          </a:stretch>
        </p:blipFill>
        <p:spPr>
          <a:xfrm>
            <a:off x="10297160" y="5464492"/>
            <a:ext cx="1676400" cy="1173480"/>
          </a:xfrm>
          <a:prstGeom prst="rect">
            <a:avLst/>
          </a:prstGeom>
        </p:spPr>
      </p:pic>
    </p:spTree>
    <p:extLst>
      <p:ext uri="{BB962C8B-B14F-4D97-AF65-F5344CB8AC3E}">
        <p14:creationId xmlns:p14="http://schemas.microsoft.com/office/powerpoint/2010/main" val="115790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0D9A-84C7-D843-A8A6-105E1B5548DD}"/>
              </a:ext>
            </a:extLst>
          </p:cNvPr>
          <p:cNvSpPr>
            <a:spLocks noGrp="1"/>
          </p:cNvSpPr>
          <p:nvPr>
            <p:ph type="title"/>
          </p:nvPr>
        </p:nvSpPr>
        <p:spPr>
          <a:xfrm>
            <a:off x="1136428" y="627564"/>
            <a:ext cx="7474172" cy="1325563"/>
          </a:xfrm>
        </p:spPr>
        <p:txBody>
          <a:bodyPr>
            <a:normAutofit/>
          </a:bodyPr>
          <a:lstStyle/>
          <a:p>
            <a:r>
              <a:rPr lang="en-US" b="1"/>
              <a:t>What is deprivation of liberty?</a:t>
            </a:r>
          </a:p>
        </p:txBody>
      </p:sp>
      <p:sp>
        <p:nvSpPr>
          <p:cNvPr id="3" name="Content Placeholder 2">
            <a:extLst>
              <a:ext uri="{FF2B5EF4-FFF2-40B4-BE49-F238E27FC236}">
                <a16:creationId xmlns:a16="http://schemas.microsoft.com/office/drawing/2014/main" id="{FCE065FD-30C5-754E-BC08-E101D5A5D4AA}"/>
              </a:ext>
            </a:extLst>
          </p:cNvPr>
          <p:cNvSpPr>
            <a:spLocks noGrp="1"/>
          </p:cNvSpPr>
          <p:nvPr>
            <p:ph idx="1"/>
          </p:nvPr>
        </p:nvSpPr>
        <p:spPr>
          <a:xfrm>
            <a:off x="1136429" y="2278173"/>
            <a:ext cx="6467867" cy="3450613"/>
          </a:xfrm>
        </p:spPr>
        <p:txBody>
          <a:bodyPr anchor="ctr">
            <a:normAutofit/>
          </a:bodyPr>
          <a:lstStyle/>
          <a:p>
            <a:pPr marL="0" indent="0">
              <a:buNone/>
            </a:pPr>
            <a:r>
              <a:rPr lang="en-US" sz="1900"/>
              <a:t>‘Acid test’</a:t>
            </a:r>
          </a:p>
          <a:p>
            <a:pPr marL="0" indent="0">
              <a:buNone/>
            </a:pPr>
            <a:r>
              <a:rPr lang="en-US" sz="1900" b="1"/>
              <a:t>Someone lacking capacity </a:t>
            </a:r>
            <a:r>
              <a:rPr lang="en-US" sz="1900"/>
              <a:t>is deprived of their liberty if they are:</a:t>
            </a:r>
          </a:p>
          <a:p>
            <a:r>
              <a:rPr lang="en-US" sz="1900"/>
              <a:t>Under complete and effective supervision and control (not necessarily ‘line of sight’ but staff or carers know what they’re doing &amp; where) </a:t>
            </a:r>
            <a:r>
              <a:rPr lang="en-US" sz="1900" i="1"/>
              <a:t>and</a:t>
            </a:r>
          </a:p>
          <a:p>
            <a:r>
              <a:rPr lang="en-US" sz="1900"/>
              <a:t>Not free to leave (meaning, not free to go and live somewhere else)</a:t>
            </a:r>
          </a:p>
          <a:p>
            <a:pPr marL="0" indent="0">
              <a:buNone/>
            </a:pPr>
            <a:endParaRPr lang="en-US" sz="1900"/>
          </a:p>
          <a:p>
            <a:pPr marL="0" indent="0">
              <a:buNone/>
            </a:pPr>
            <a:r>
              <a:rPr lang="en-US" sz="1900"/>
              <a:t>However good the care plan, a ‘gilded cage is still a cage’ </a:t>
            </a:r>
            <a:r>
              <a:rPr lang="en-US" sz="1900" i="1"/>
              <a:t>Lady Hale, Supreme Court ‘Cheshire West’ case </a:t>
            </a:r>
            <a:r>
              <a:rPr lang="en-GB" sz="1900" i="1"/>
              <a:t>[2014] UKSC 19 </a:t>
            </a:r>
          </a:p>
          <a:p>
            <a:endParaRPr lang="en-US" sz="190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D5D029-D209-BB47-D7B7-095AEFC64D78}"/>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80807AE0-394E-5827-0421-47034977EFF1}"/>
              </a:ext>
            </a:extLst>
          </p:cNvPr>
          <p:cNvPicPr>
            <a:picLocks noChangeAspect="1"/>
          </p:cNvPicPr>
          <p:nvPr/>
        </p:nvPicPr>
        <p:blipFill>
          <a:blip r:embed="rId3"/>
          <a:stretch>
            <a:fillRect/>
          </a:stretch>
        </p:blipFill>
        <p:spPr>
          <a:xfrm>
            <a:off x="9147286" y="2859422"/>
            <a:ext cx="1676400" cy="1173480"/>
          </a:xfrm>
          <a:prstGeom prst="rect">
            <a:avLst/>
          </a:prstGeom>
        </p:spPr>
      </p:pic>
    </p:spTree>
    <p:extLst>
      <p:ext uri="{BB962C8B-B14F-4D97-AF65-F5344CB8AC3E}">
        <p14:creationId xmlns:p14="http://schemas.microsoft.com/office/powerpoint/2010/main" val="340134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0D9A-84C7-D843-A8A6-105E1B5548DD}"/>
              </a:ext>
            </a:extLst>
          </p:cNvPr>
          <p:cNvSpPr>
            <a:spLocks noGrp="1"/>
          </p:cNvSpPr>
          <p:nvPr>
            <p:ph type="title"/>
          </p:nvPr>
        </p:nvSpPr>
        <p:spPr>
          <a:xfrm>
            <a:off x="1136428" y="627564"/>
            <a:ext cx="7474172" cy="1325563"/>
          </a:xfrm>
        </p:spPr>
        <p:txBody>
          <a:bodyPr>
            <a:normAutofit/>
          </a:bodyPr>
          <a:lstStyle/>
          <a:p>
            <a:r>
              <a:rPr lang="en-US" b="1" dirty="0"/>
              <a:t>A gilded cage is still a cage</a:t>
            </a:r>
          </a:p>
        </p:txBody>
      </p:sp>
      <p:sp>
        <p:nvSpPr>
          <p:cNvPr id="3" name="Content Placeholder 2">
            <a:extLst>
              <a:ext uri="{FF2B5EF4-FFF2-40B4-BE49-F238E27FC236}">
                <a16:creationId xmlns:a16="http://schemas.microsoft.com/office/drawing/2014/main" id="{FCE065FD-30C5-754E-BC08-E101D5A5D4AA}"/>
              </a:ext>
            </a:extLst>
          </p:cNvPr>
          <p:cNvSpPr>
            <a:spLocks noGrp="1"/>
          </p:cNvSpPr>
          <p:nvPr>
            <p:ph idx="1"/>
          </p:nvPr>
        </p:nvSpPr>
        <p:spPr>
          <a:xfrm>
            <a:off x="1136429" y="2278173"/>
            <a:ext cx="6467867" cy="3450613"/>
          </a:xfrm>
        </p:spPr>
        <p:txBody>
          <a:bodyPr anchor="ctr">
            <a:normAutofit/>
          </a:bodyPr>
          <a:lstStyle/>
          <a:p>
            <a:endParaRPr lang="en-US" sz="1900" dirty="0"/>
          </a:p>
        </p:txBody>
      </p:sp>
      <p:pic>
        <p:nvPicPr>
          <p:cNvPr id="4" name="Picture 3">
            <a:extLst>
              <a:ext uri="{FF2B5EF4-FFF2-40B4-BE49-F238E27FC236}">
                <a16:creationId xmlns:a16="http://schemas.microsoft.com/office/drawing/2014/main" id="{2AD5D029-D209-BB47-D7B7-095AEFC64D78}"/>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80807AE0-394E-5827-0421-47034977EFF1}"/>
              </a:ext>
            </a:extLst>
          </p:cNvPr>
          <p:cNvPicPr>
            <a:picLocks noChangeAspect="1"/>
          </p:cNvPicPr>
          <p:nvPr/>
        </p:nvPicPr>
        <p:blipFill>
          <a:blip r:embed="rId3"/>
          <a:stretch>
            <a:fillRect/>
          </a:stretch>
        </p:blipFill>
        <p:spPr>
          <a:xfrm>
            <a:off x="9147286" y="2859422"/>
            <a:ext cx="1676400" cy="1173480"/>
          </a:xfrm>
          <a:prstGeom prst="rect">
            <a:avLst/>
          </a:prstGeom>
        </p:spPr>
      </p:pic>
      <p:pic>
        <p:nvPicPr>
          <p:cNvPr id="1026" name="Picture 2" descr="Bird escaping gilded cage Stock Photo - Alamy">
            <a:extLst>
              <a:ext uri="{FF2B5EF4-FFF2-40B4-BE49-F238E27FC236}">
                <a16:creationId xmlns:a16="http://schemas.microsoft.com/office/drawing/2014/main" id="{D965F495-E544-DC01-3B63-BC64A8661E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5"/>
          <a:stretch/>
        </p:blipFill>
        <p:spPr bwMode="auto">
          <a:xfrm>
            <a:off x="2653671" y="2278172"/>
            <a:ext cx="4456814" cy="37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95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0C00-E9D6-5500-72E3-36899F1AB7CC}"/>
              </a:ext>
            </a:extLst>
          </p:cNvPr>
          <p:cNvSpPr>
            <a:spLocks noGrp="1"/>
          </p:cNvSpPr>
          <p:nvPr>
            <p:ph type="title"/>
          </p:nvPr>
        </p:nvSpPr>
        <p:spPr>
          <a:xfrm>
            <a:off x="1136428" y="627564"/>
            <a:ext cx="7474172" cy="1325563"/>
          </a:xfrm>
        </p:spPr>
        <p:txBody>
          <a:bodyPr>
            <a:normAutofit/>
          </a:bodyPr>
          <a:lstStyle/>
          <a:p>
            <a:r>
              <a:rPr lang="en-US" b="1"/>
              <a:t>Protections for people deprived of liberty</a:t>
            </a:r>
          </a:p>
        </p:txBody>
      </p:sp>
      <p:sp>
        <p:nvSpPr>
          <p:cNvPr id="3" name="Content Placeholder 2">
            <a:extLst>
              <a:ext uri="{FF2B5EF4-FFF2-40B4-BE49-F238E27FC236}">
                <a16:creationId xmlns:a16="http://schemas.microsoft.com/office/drawing/2014/main" id="{3713F98F-DB4F-DCC6-108F-5B2DF615784D}"/>
              </a:ext>
            </a:extLst>
          </p:cNvPr>
          <p:cNvSpPr>
            <a:spLocks noGrp="1"/>
          </p:cNvSpPr>
          <p:nvPr>
            <p:ph idx="1"/>
          </p:nvPr>
        </p:nvSpPr>
        <p:spPr>
          <a:xfrm>
            <a:off x="1136429" y="2278173"/>
            <a:ext cx="6467867" cy="3450613"/>
          </a:xfrm>
        </p:spPr>
        <p:txBody>
          <a:bodyPr anchor="ctr">
            <a:normAutofit/>
          </a:bodyPr>
          <a:lstStyle/>
          <a:p>
            <a:pPr marL="0" indent="0">
              <a:buNone/>
            </a:pPr>
            <a:r>
              <a:rPr lang="en-US" sz="1700" dirty="0"/>
              <a:t>If someone is deprived of their liberty, the LPS process makes sure that</a:t>
            </a:r>
          </a:p>
          <a:p>
            <a:pPr marL="0" indent="0">
              <a:buNone/>
            </a:pPr>
            <a:endParaRPr lang="en-US" sz="1700" dirty="0"/>
          </a:p>
          <a:p>
            <a:r>
              <a:rPr lang="en-US" sz="1700" dirty="0"/>
              <a:t>There is no less restrictive option available</a:t>
            </a:r>
          </a:p>
          <a:p>
            <a:r>
              <a:rPr lang="en-US" sz="1700" dirty="0"/>
              <a:t>The person really does have a mental disorder and lack capacity for these decisions</a:t>
            </a:r>
          </a:p>
          <a:p>
            <a:r>
              <a:rPr lang="en-US" sz="1700" dirty="0"/>
              <a:t>The plans to give them the care or treatment they need are both </a:t>
            </a:r>
            <a:r>
              <a:rPr lang="en-US" sz="1700" b="1" dirty="0"/>
              <a:t>necessary and proportionate </a:t>
            </a:r>
          </a:p>
          <a:p>
            <a:pPr marL="0" indent="0">
              <a:buNone/>
            </a:pPr>
            <a:endParaRPr lang="en-US" sz="1700" dirty="0"/>
          </a:p>
          <a:p>
            <a:pPr marL="0" indent="0">
              <a:buNone/>
            </a:pPr>
            <a:r>
              <a:rPr lang="en-US" sz="1700" dirty="0"/>
              <a:t>LPS, like DoLS, gives the person the right to challenge these arrangements, through the system or to the Court of Protection</a:t>
            </a:r>
          </a:p>
        </p:txBody>
      </p:sp>
      <p:pic>
        <p:nvPicPr>
          <p:cNvPr id="4" name="Picture 3">
            <a:extLst>
              <a:ext uri="{FF2B5EF4-FFF2-40B4-BE49-F238E27FC236}">
                <a16:creationId xmlns:a16="http://schemas.microsoft.com/office/drawing/2014/main" id="{E46BA19F-007C-397C-D83E-69BEA2E4E374}"/>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CDDC6191-37E7-5B74-9580-A5755BC1C32B}"/>
              </a:ext>
            </a:extLst>
          </p:cNvPr>
          <p:cNvPicPr>
            <a:picLocks noChangeAspect="1"/>
          </p:cNvPicPr>
          <p:nvPr/>
        </p:nvPicPr>
        <p:blipFill>
          <a:blip r:embed="rId3"/>
          <a:stretch>
            <a:fillRect/>
          </a:stretch>
        </p:blipFill>
        <p:spPr>
          <a:xfrm>
            <a:off x="9147286" y="2859422"/>
            <a:ext cx="1676400" cy="1173480"/>
          </a:xfrm>
          <a:prstGeom prst="rect">
            <a:avLst/>
          </a:prstGeom>
        </p:spPr>
      </p:pic>
    </p:spTree>
    <p:extLst>
      <p:ext uri="{BB962C8B-B14F-4D97-AF65-F5344CB8AC3E}">
        <p14:creationId xmlns:p14="http://schemas.microsoft.com/office/powerpoint/2010/main" val="4002465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66EA-52F8-4BB6-5143-927FFC2CEE44}"/>
              </a:ext>
            </a:extLst>
          </p:cNvPr>
          <p:cNvSpPr>
            <a:spLocks noGrp="1"/>
          </p:cNvSpPr>
          <p:nvPr>
            <p:ph type="title"/>
          </p:nvPr>
        </p:nvSpPr>
        <p:spPr>
          <a:xfrm>
            <a:off x="1136428" y="627564"/>
            <a:ext cx="7474172" cy="1325563"/>
          </a:xfrm>
        </p:spPr>
        <p:txBody>
          <a:bodyPr>
            <a:normAutofit/>
          </a:bodyPr>
          <a:lstStyle/>
          <a:p>
            <a:r>
              <a:rPr lang="en-US" b="1"/>
              <a:t>Deprivation of liberty and restraint</a:t>
            </a:r>
          </a:p>
        </p:txBody>
      </p:sp>
      <p:sp>
        <p:nvSpPr>
          <p:cNvPr id="3" name="Content Placeholder 2">
            <a:extLst>
              <a:ext uri="{FF2B5EF4-FFF2-40B4-BE49-F238E27FC236}">
                <a16:creationId xmlns:a16="http://schemas.microsoft.com/office/drawing/2014/main" id="{D10B85C3-2799-B1FB-185B-2E8FCBE59168}"/>
              </a:ext>
            </a:extLst>
          </p:cNvPr>
          <p:cNvSpPr>
            <a:spLocks noGrp="1"/>
          </p:cNvSpPr>
          <p:nvPr>
            <p:ph idx="1"/>
          </p:nvPr>
        </p:nvSpPr>
        <p:spPr>
          <a:xfrm>
            <a:off x="1136429" y="2278173"/>
            <a:ext cx="6467867" cy="3450613"/>
          </a:xfrm>
        </p:spPr>
        <p:txBody>
          <a:bodyPr anchor="ctr">
            <a:normAutofit/>
          </a:bodyPr>
          <a:lstStyle/>
          <a:p>
            <a:pPr marL="0" indent="0">
              <a:buNone/>
            </a:pPr>
            <a:r>
              <a:rPr lang="en-US" sz="1700" dirty="0"/>
              <a:t>The MCA defines restraint as</a:t>
            </a:r>
          </a:p>
          <a:p>
            <a:r>
              <a:rPr lang="en-US" sz="1700" dirty="0"/>
              <a:t>Using, or threatening, force to make someone do something they are resisting or</a:t>
            </a:r>
          </a:p>
          <a:p>
            <a:r>
              <a:rPr lang="en-US" sz="1700" dirty="0"/>
              <a:t>Restricting their freedom of movement whether they resist this or not</a:t>
            </a:r>
          </a:p>
          <a:p>
            <a:pPr marL="0" indent="0">
              <a:buNone/>
            </a:pPr>
            <a:r>
              <a:rPr lang="en-US" sz="1700" dirty="0"/>
              <a:t>There are always restraints in a deprivation of liberty, but an individual restraint is not of itself deprivation</a:t>
            </a:r>
          </a:p>
          <a:p>
            <a:pPr marL="0" indent="0">
              <a:buNone/>
            </a:pPr>
            <a:r>
              <a:rPr lang="en-US" sz="1700" dirty="0"/>
              <a:t>Recognise and record restraint; always ask yourself if it is </a:t>
            </a:r>
            <a:r>
              <a:rPr lang="en-US" sz="1700" b="1" dirty="0"/>
              <a:t>necessary</a:t>
            </a:r>
            <a:r>
              <a:rPr lang="en-US" sz="1700" dirty="0"/>
              <a:t> to prevent harm to this person, and a </a:t>
            </a:r>
            <a:r>
              <a:rPr lang="en-US" sz="1700" b="1" dirty="0"/>
              <a:t>proportionate response</a:t>
            </a:r>
          </a:p>
          <a:p>
            <a:pPr marL="0" indent="0">
              <a:buNone/>
            </a:pPr>
            <a:r>
              <a:rPr lang="en-US" sz="1700" b="1" i="1" dirty="0"/>
              <a:t>                                                                </a:t>
            </a:r>
            <a:r>
              <a:rPr lang="en-US" sz="1700" i="1" dirty="0"/>
              <a:t>See MCA code of practice chapter 6</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B1A100-513F-E02B-EA6A-91C204337816}"/>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DA04E94A-2A39-5001-2781-CE21159D2C3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356047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617-EFC3-D349-994A-1987DD5D6B6D}"/>
              </a:ext>
            </a:extLst>
          </p:cNvPr>
          <p:cNvSpPr>
            <a:spLocks noGrp="1"/>
          </p:cNvSpPr>
          <p:nvPr>
            <p:ph type="title"/>
          </p:nvPr>
        </p:nvSpPr>
        <p:spPr>
          <a:xfrm>
            <a:off x="1136428" y="627564"/>
            <a:ext cx="7474172" cy="1325563"/>
          </a:xfrm>
        </p:spPr>
        <p:txBody>
          <a:bodyPr>
            <a:normAutofit/>
          </a:bodyPr>
          <a:lstStyle/>
          <a:p>
            <a:r>
              <a:rPr lang="en-US" b="1"/>
              <a:t>What’s NEW (1)</a:t>
            </a:r>
          </a:p>
        </p:txBody>
      </p:sp>
      <p:sp>
        <p:nvSpPr>
          <p:cNvPr id="3" name="Content Placeholder 2">
            <a:extLst>
              <a:ext uri="{FF2B5EF4-FFF2-40B4-BE49-F238E27FC236}">
                <a16:creationId xmlns:a16="http://schemas.microsoft.com/office/drawing/2014/main" id="{13F0D05A-8E13-4C45-A9B1-C781D679328D}"/>
              </a:ext>
            </a:extLst>
          </p:cNvPr>
          <p:cNvSpPr>
            <a:spLocks noGrp="1"/>
          </p:cNvSpPr>
          <p:nvPr>
            <p:ph idx="1"/>
          </p:nvPr>
        </p:nvSpPr>
        <p:spPr>
          <a:xfrm>
            <a:off x="1136429" y="2278173"/>
            <a:ext cx="6467867" cy="3450613"/>
          </a:xfrm>
        </p:spPr>
        <p:txBody>
          <a:bodyPr anchor="ctr">
            <a:normAutofit/>
          </a:bodyPr>
          <a:lstStyle/>
          <a:p>
            <a:pPr marL="0" indent="0">
              <a:buNone/>
            </a:pPr>
            <a:r>
              <a:rPr lang="en-US" sz="2200" b="1"/>
              <a:t>The headlines</a:t>
            </a:r>
          </a:p>
          <a:p>
            <a:pPr marL="0" indent="0">
              <a:buNone/>
            </a:pPr>
            <a:endParaRPr lang="en-US" sz="2200"/>
          </a:p>
          <a:p>
            <a:r>
              <a:rPr lang="en-US" sz="2200"/>
              <a:t>Lots of people were missing out on these protections</a:t>
            </a:r>
          </a:p>
          <a:p>
            <a:r>
              <a:rPr lang="en-US" sz="2200"/>
              <a:t>DoLS only apply in care homes and hospitals; LPS will apply in all settings, including supported living and </a:t>
            </a:r>
            <a:r>
              <a:rPr lang="en-US" sz="2200" b="1"/>
              <a:t>people’s own homes</a:t>
            </a:r>
          </a:p>
          <a:p>
            <a:r>
              <a:rPr lang="en-US" sz="2200"/>
              <a:t>DoLS apply from age 18 upwards; LPS from age 16</a:t>
            </a:r>
          </a:p>
          <a:p>
            <a:endParaRPr lang="en-US" sz="220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12E43C-674F-73B8-0077-8F4558ACAEAD}"/>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E5370A7F-DD2B-5283-380F-05545D267D2C}"/>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2416813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1914</Words>
  <Application>Microsoft Office PowerPoint</Application>
  <PresentationFormat>Widescreen</PresentationFormat>
  <Paragraphs>164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Wingdings</vt:lpstr>
      <vt:lpstr>Office Theme</vt:lpstr>
      <vt:lpstr>Liberty Protection Safeguards (LPS)</vt:lpstr>
      <vt:lpstr>What we will cover today about Liberty Protection Safeguards (LPS)</vt:lpstr>
      <vt:lpstr>What will happen?</vt:lpstr>
      <vt:lpstr>Only applies to people who lack capacity…</vt:lpstr>
      <vt:lpstr>What is deprivation of liberty?</vt:lpstr>
      <vt:lpstr>A gilded cage is still a cage</vt:lpstr>
      <vt:lpstr>Protections for people deprived of liberty</vt:lpstr>
      <vt:lpstr>Deprivation of liberty and restraint</vt:lpstr>
      <vt:lpstr>What’s NEW (1)</vt:lpstr>
      <vt:lpstr>What’s New (2)</vt:lpstr>
      <vt:lpstr>What’s new 3: 3 assessments for LPS</vt:lpstr>
      <vt:lpstr>What will it mean for different providers?</vt:lpstr>
      <vt:lpstr>What about care homes?</vt:lpstr>
      <vt:lpstr> The vital purpose remains </vt:lpstr>
      <vt:lpstr>How do LPS protect the person’s rights?</vt:lpstr>
      <vt:lpstr>Transition year from DoLS to LPS </vt:lpstr>
      <vt:lpstr>Responsible body for care homes:  local authority (like now)</vt:lpstr>
      <vt:lpstr>LPS less rule-based</vt:lpstr>
      <vt:lpstr>Some new situations</vt:lpstr>
      <vt:lpstr>S4B instead of ‘urgent’</vt:lpstr>
      <vt:lpstr>When will LPS start?</vt:lpstr>
      <vt:lpstr>Government time-line for LPS</vt:lpstr>
      <vt:lpstr>Public consultation on MCA code and LPS</vt:lpstr>
      <vt:lpstr>Code unclear about what is a dol</vt:lpstr>
      <vt:lpstr>Government Training Triangle</vt:lpstr>
      <vt:lpstr>To be ready (1)</vt:lpstr>
      <vt:lpstr>To be ready (2)</vt:lpstr>
      <vt:lpstr>To be ready (3) use these RESOURCES</vt:lpstr>
      <vt:lpstr>LPS are part of the MCA which is part of human rights</vt:lpstr>
      <vt:lpstr>Don’t panic!</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Liberty Protection Safeguards</dc:title>
  <dc:creator>Rachel Griffiths</dc:creator>
  <cp:lastModifiedBy>Jozsef Gecsei</cp:lastModifiedBy>
  <cp:revision>10</cp:revision>
  <dcterms:created xsi:type="dcterms:W3CDTF">2022-04-11T09:55:19Z</dcterms:created>
  <dcterms:modified xsi:type="dcterms:W3CDTF">2022-06-21T12:05:44Z</dcterms:modified>
</cp:coreProperties>
</file>