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64E44_C7CAB092.xml" ContentType="application/vnd.ms-powerpoint.comment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8" r:id="rId4"/>
  </p:sldMasterIdLst>
  <p:notesMasterIdLst>
    <p:notesMasterId r:id="rId18"/>
  </p:notesMasterIdLst>
  <p:sldIdLst>
    <p:sldId id="315" r:id="rId5"/>
    <p:sldId id="2146848348" r:id="rId6"/>
    <p:sldId id="2146848326" r:id="rId7"/>
    <p:sldId id="2146848328" r:id="rId8"/>
    <p:sldId id="2146848324" r:id="rId9"/>
    <p:sldId id="2146848316" r:id="rId10"/>
    <p:sldId id="2146848337" r:id="rId11"/>
    <p:sldId id="2146848347" r:id="rId12"/>
    <p:sldId id="2146848351" r:id="rId13"/>
    <p:sldId id="2146848345" r:id="rId14"/>
    <p:sldId id="2146848352" r:id="rId15"/>
    <p:sldId id="2146848356" r:id="rId16"/>
    <p:sldId id="2146848355"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C0342C-2230-E987-406F-491FCECCBBB3}" name="Sarah Gilbert" initials="SG" userId="S::sarah.gilbert@skillsforcare.org.uk::4d4d7461-8be5-44e4-962f-aafc8ba2bbb3" providerId="AD"/>
  <p188:author id="{AFCC1957-7E8A-689B-5721-FC23D1D494CD}" name="Fran Simons" initials="FS" userId="S::fran.simons@skillsforcare.org.uk::2850918c-2d37-42f3-b01f-652f037da03d" providerId="AD"/>
  <p188:author id="{9F335067-41EE-81C5-5DC3-EE4D7C06EBA7}" name="Nicola Tudor" initials="NT" userId="S::nicola.tudor@skillsforcare.org.uk::f856bc4f-e6e1-432f-a4c4-5162c27b8a2a" providerId="AD"/>
  <p188:author id="{0D9FE274-45DB-4476-7F23-7A8C8788FD3B}" name="Helen Dannatt" initials="" userId="S::helen.dannatt@skillsforcare.org.uk::92e8a40a-f004-4b4b-83a6-6a3e20c30028" providerId="AD"/>
  <p188:author id="{304561C8-25D6-8F1B-4F62-A6153D01C037}" name="Mark Moulding" initials="MM" userId="S::mark.moulding@skillsforcare.org.uk::a1edc1a3-e40c-4db8-98ff-86f4cb150c9d" providerId="AD"/>
  <p188:author id="{9D19C2CE-0F08-C4AC-508B-8209FBD825BB}" name="Sarah Gilbert" initials="SG" userId="S::Sarah.Gilbert@skillsforcare.org.uk::4d4d7461-8be5-44e4-962f-aafc8ba2bbb3" providerId="AD"/>
  <p188:author id="{DF8590D6-6424-69EA-D467-78C478B1F021}" name="Jane Brightman" initials="JB" userId="S::jane.brightman@skillsforcare.org.uk::5c7765bf-8296-4404-aca7-cd7e3b43dc7e" providerId="AD"/>
  <p188:author id="{D9AC86F3-9AF0-204C-2BAE-E80917BC5054}" name="Nicola Tudor" initials="" userId="S::Nicola.Tudor@skillsforcare.org.uk::f856bc4f-e6e1-432f-a4c4-5162c27b8a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FFFFFF"/>
    <a:srgbClr val="0069B3"/>
    <a:srgbClr val="33A3AA"/>
    <a:srgbClr val="606060"/>
    <a:srgbClr val="F5F9F8"/>
    <a:srgbClr val="4472C4"/>
    <a:srgbClr val="E8E8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CE0E3-F236-4DA5-B76F-B94A9A0C8340}" v="1613" dt="2025-03-05T13:04:09.31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02" autoAdjust="0"/>
  </p:normalViewPr>
  <p:slideViewPr>
    <p:cSldViewPr snapToGrid="0">
      <p:cViewPr varScale="1">
        <p:scale>
          <a:sx n="58" d="100"/>
          <a:sy n="58" d="100"/>
        </p:scale>
        <p:origin x="1788" y="7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simons\Desktop\spreadsheet%20recommendations%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a:latin typeface="Arial" panose="020B0604020202020204" pitchFamily="34" charset="0"/>
                <a:cs typeface="Arial" panose="020B0604020202020204" pitchFamily="34" charset="0"/>
              </a:rPr>
              <a:t>Status</a:t>
            </a:r>
            <a:r>
              <a:rPr lang="en-GB" sz="1600" baseline="0">
                <a:latin typeface="Arial" panose="020B0604020202020204" pitchFamily="34" charset="0"/>
                <a:cs typeface="Arial" panose="020B0604020202020204" pitchFamily="34" charset="0"/>
              </a:rPr>
              <a:t> of the recommendations and commitments</a:t>
            </a:r>
            <a:endParaRPr lang="en-GB" sz="16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E2DD-4802-B1BD-C91EAC48D9F1}"/>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E2DD-4802-B1BD-C91EAC48D9F1}"/>
              </c:ext>
            </c:extLst>
          </c:dPt>
          <c:dPt>
            <c:idx val="2"/>
            <c:bubble3D val="0"/>
            <c:spPr>
              <a:solidFill>
                <a:srgbClr val="2108B8"/>
              </a:solidFill>
              <a:ln w="19050">
                <a:solidFill>
                  <a:schemeClr val="lt1"/>
                </a:solidFill>
              </a:ln>
              <a:effectLst/>
            </c:spPr>
            <c:extLst>
              <c:ext xmlns:c16="http://schemas.microsoft.com/office/drawing/2014/chart" uri="{C3380CC4-5D6E-409C-BE32-E72D297353CC}">
                <c16:uniqueId val="{00000005-E2DD-4802-B1BD-C91EAC48D9F1}"/>
              </c:ext>
            </c:extLst>
          </c:dPt>
          <c:cat>
            <c:strRef>
              <c:f>Sheet2!$E$48:$E$50</c:f>
              <c:strCache>
                <c:ptCount val="3"/>
                <c:pt idx="0">
                  <c:v>Complete</c:v>
                </c:pt>
                <c:pt idx="1">
                  <c:v>In progress</c:v>
                </c:pt>
                <c:pt idx="2">
                  <c:v>Not started</c:v>
                </c:pt>
              </c:strCache>
            </c:strRef>
          </c:cat>
          <c:val>
            <c:numRef>
              <c:f>Sheet2!$F$48:$F$50</c:f>
              <c:numCache>
                <c:formatCode>General</c:formatCode>
                <c:ptCount val="3"/>
                <c:pt idx="0">
                  <c:v>3</c:v>
                </c:pt>
                <c:pt idx="1">
                  <c:v>13</c:v>
                </c:pt>
                <c:pt idx="2">
                  <c:v>40</c:v>
                </c:pt>
              </c:numCache>
            </c:numRef>
          </c:val>
          <c:extLst>
            <c:ext xmlns:c16="http://schemas.microsoft.com/office/drawing/2014/chart" uri="{C3380CC4-5D6E-409C-BE32-E72D297353CC}">
              <c16:uniqueId val="{00000006-E2DD-4802-B1BD-C91EAC48D9F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a:solidFill>
        <a:srgbClr val="FFB81C"/>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Attract and retain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93-4913-913E-D1026887B3D0}"/>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3C93-4913-913E-D1026887B3D0}"/>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3C93-4913-913E-D1026887B3D0}"/>
              </c:ext>
            </c:extLst>
          </c:dPt>
          <c:cat>
            <c:strRef>
              <c:f>Sheet1!$A$2:$A$4</c:f>
              <c:strCache>
                <c:ptCount val="3"/>
                <c:pt idx="0">
                  <c:v>Not started</c:v>
                </c:pt>
                <c:pt idx="1">
                  <c:v>In progress</c:v>
                </c:pt>
                <c:pt idx="2">
                  <c:v>Complete</c:v>
                </c:pt>
              </c:strCache>
            </c:strRef>
          </c:cat>
          <c:val>
            <c:numRef>
              <c:f>Sheet1!$B$2:$B$4</c:f>
              <c:numCache>
                <c:formatCode>General</c:formatCode>
                <c:ptCount val="3"/>
                <c:pt idx="0">
                  <c:v>16</c:v>
                </c:pt>
                <c:pt idx="1">
                  <c:v>3</c:v>
                </c:pt>
                <c:pt idx="2">
                  <c:v>2</c:v>
                </c:pt>
              </c:numCache>
            </c:numRef>
          </c:val>
          <c:extLst>
            <c:ext xmlns:c16="http://schemas.microsoft.com/office/drawing/2014/chart" uri="{C3380CC4-5D6E-409C-BE32-E72D297353CC}">
              <c16:uniqueId val="{00000006-3C93-4913-913E-D1026887B3D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a:solidFill>
        <a:schemeClr val="accent4"/>
      </a:solidFill>
    </a:ln>
    <a:effectLst/>
  </c:spPr>
  <c:txPr>
    <a:bodyPr/>
    <a:lstStyle/>
    <a:p>
      <a:pPr>
        <a:defRPr lang="en-US" sz="1400" kern="1200">
          <a:solidFill>
            <a:schemeClr val="tx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a:solidFill>
        <a:schemeClr val="accent4"/>
      </a:solidFill>
    </a:ln>
    <a:effectLst/>
  </c:spPr>
  <c:txPr>
    <a:bodyPr/>
    <a:lstStyle/>
    <a:p>
      <a:pPr>
        <a:defRPr lang="en-US" sz="1400" kern="1200">
          <a:solidFill>
            <a:schemeClr val="tx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Train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18-4794-8031-9FAFD1CCE8B2}"/>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0D18-4794-8031-9FAFD1CCE8B2}"/>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0D18-4794-8031-9FAFD1CCE8B2}"/>
              </c:ext>
            </c:extLst>
          </c:dPt>
          <c:cat>
            <c:strRef>
              <c:f>Sheet1!$A$2:$A$4</c:f>
              <c:strCache>
                <c:ptCount val="3"/>
                <c:pt idx="0">
                  <c:v>Not started</c:v>
                </c:pt>
                <c:pt idx="1">
                  <c:v>In progress</c:v>
                </c:pt>
                <c:pt idx="2">
                  <c:v>Complete</c:v>
                </c:pt>
              </c:strCache>
            </c:strRef>
          </c:cat>
          <c:val>
            <c:numRef>
              <c:f>Sheet1!$B$2:$B$4</c:f>
              <c:numCache>
                <c:formatCode>General</c:formatCode>
                <c:ptCount val="3"/>
                <c:pt idx="0">
                  <c:v>18</c:v>
                </c:pt>
                <c:pt idx="1">
                  <c:v>6</c:v>
                </c:pt>
                <c:pt idx="2">
                  <c:v>1</c:v>
                </c:pt>
              </c:numCache>
            </c:numRef>
          </c:val>
          <c:extLst>
            <c:ext xmlns:c16="http://schemas.microsoft.com/office/drawing/2014/chart" uri="{C3380CC4-5D6E-409C-BE32-E72D297353CC}">
              <c16:uniqueId val="{00000006-0D18-4794-8031-9FAFD1CCE8B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a:solidFill>
        <a:schemeClr val="accent4"/>
      </a:solidFill>
    </a:ln>
    <a:effectLst/>
  </c:spPr>
  <c:txPr>
    <a:bodyPr/>
    <a:lstStyle/>
    <a:p>
      <a:pPr>
        <a:defRPr lang="en-US" sz="1400" kern="1200">
          <a:solidFill>
            <a:schemeClr val="tx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Transform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E9-44F2-8BC0-F6F6DA6B2C2C}"/>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1DE9-44F2-8BC0-F6F6DA6B2C2C}"/>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1DE9-44F2-8BC0-F6F6DA6B2C2C}"/>
              </c:ext>
            </c:extLst>
          </c:dPt>
          <c:cat>
            <c:strRef>
              <c:f>Sheet1!$A$2:$A$4</c:f>
              <c:strCache>
                <c:ptCount val="3"/>
                <c:pt idx="0">
                  <c:v>Not started</c:v>
                </c:pt>
                <c:pt idx="1">
                  <c:v>In progress</c:v>
                </c:pt>
                <c:pt idx="2">
                  <c:v>Complete</c:v>
                </c:pt>
              </c:strCache>
            </c:strRef>
          </c:cat>
          <c:val>
            <c:numRef>
              <c:f>Sheet1!$B$2:$B$4</c:f>
              <c:numCache>
                <c:formatCode>General</c:formatCode>
                <c:ptCount val="3"/>
                <c:pt idx="0">
                  <c:v>6</c:v>
                </c:pt>
                <c:pt idx="1">
                  <c:v>4</c:v>
                </c:pt>
                <c:pt idx="2">
                  <c:v>0</c:v>
                </c:pt>
              </c:numCache>
            </c:numRef>
          </c:val>
          <c:extLst>
            <c:ext xmlns:c16="http://schemas.microsoft.com/office/drawing/2014/chart" uri="{C3380CC4-5D6E-409C-BE32-E72D297353CC}">
              <c16:uniqueId val="{00000006-1DE9-44F2-8BC0-F6F6DA6B2C2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64E44_C7CAB092.xml><?xml version="1.0" encoding="utf-8"?>
<p188:cmLst xmlns:a="http://schemas.openxmlformats.org/drawingml/2006/main" xmlns:r="http://schemas.openxmlformats.org/officeDocument/2006/relationships" xmlns:p188="http://schemas.microsoft.com/office/powerpoint/2018/8/main">
  <p188:cm id="{C4652CA8-F27B-4C86-A339-E8F0A21E8739}" authorId="{AFCC1957-7E8A-689B-5721-FC23D1D494CD}" created="2025-03-05T10:16:28.040">
    <pc:sldMkLst xmlns:pc="http://schemas.microsoft.com/office/powerpoint/2013/main/command">
      <pc:docMk/>
      <pc:sldMk cId="3351949458" sldId="2146848324"/>
    </pc:sldMkLst>
    <p188:txBody>
      <a:bodyPr/>
      <a:lstStyle/>
      <a:p>
        <a:r>
          <a:rPr lang="en-GB"/>
          <a:t>Notes need trimming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734" y="1"/>
            <a:ext cx="3037840" cy="466972"/>
          </a:xfrm>
          <a:prstGeom prst="rect">
            <a:avLst/>
          </a:prstGeom>
        </p:spPr>
        <p:txBody>
          <a:bodyPr vert="horz" lIns="91440" tIns="45720" rIns="91440" bIns="45720" rtlCol="0"/>
          <a:lstStyle>
            <a:lvl1pPr algn="r">
              <a:defRPr sz="1200"/>
            </a:lvl1pPr>
          </a:lstStyle>
          <a:p>
            <a:fld id="{57F00EE4-01BB-4655-9CB1-9DC8FB749C5E}" type="datetimeFigureOut">
              <a:rPr lang="en-GB" smtClean="0"/>
              <a:t>10/03/2025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429"/>
            <a:ext cx="3037840" cy="46697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734" y="8829429"/>
            <a:ext cx="3037840" cy="466971"/>
          </a:xfrm>
          <a:prstGeom prst="rect">
            <a:avLst/>
          </a:prstGeom>
        </p:spPr>
        <p:txBody>
          <a:bodyPr vert="horz" lIns="91440" tIns="45720" rIns="91440" bIns="45720" rtlCol="0" anchor="b"/>
          <a:lstStyle>
            <a:lvl1pPr algn="r">
              <a:defRPr sz="1200"/>
            </a:lvl1pPr>
          </a:lstStyle>
          <a:p>
            <a:fld id="{60DDC71A-9620-4A95-B929-DC5631681A40}" type="slidenum">
              <a:rPr lang="en-GB" smtClean="0"/>
              <a:t>‹#›</a:t>
            </a:fld>
            <a:endParaRPr lang="en-GB"/>
          </a:p>
        </p:txBody>
      </p:sp>
    </p:spTree>
    <p:extLst>
      <p:ext uri="{BB962C8B-B14F-4D97-AF65-F5344CB8AC3E}">
        <p14:creationId xmlns:p14="http://schemas.microsoft.com/office/powerpoint/2010/main" val="211983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skillsforcare.org.uk/Support-for-leaders-and-managers/Skills-for-Care-support-in-your-area/Skills-for-Care-support-in-your-area.aspx" TargetMode="External"/><Relationship Id="rId3" Type="http://schemas.openxmlformats.org/officeDocument/2006/relationships/hyperlink" Target="https://www.skillsforcare.org.uk/Adult-Social-Care-Workforce-Data/Adult-Social-Care-Workforce-Data-Set/Adult-Social-Care-Workforce-Data-Set.aspx" TargetMode="External"/><Relationship Id="rId7" Type="http://schemas.openxmlformats.org/officeDocument/2006/relationships/hyperlink" Target="https://www.skillsforcare.org.uk/Support-for-leaders-and-managers/Managing-a-service/Digital-technology-and-social-care/Digital-Skills-eLearning.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nhs.uk/conditions/nhs-health-check/" TargetMode="External"/><Relationship Id="rId5" Type="http://schemas.openxmlformats.org/officeDocument/2006/relationships/hyperlink" Target="https://www.skillsforcare.org.uk/Support-for-leaders-and-managers/Managing-people/Wellbeing/Wellbeing.aspx" TargetMode="External"/><Relationship Id="rId4" Type="http://schemas.openxmlformats.org/officeDocument/2006/relationships/hyperlink" Target="https://www.skillsforcare.org.uk/resources/documents/Developing-your-workforce/Guide-to-developing-your-staff/Statutory-and-mandatory-training-guide-August-2024.pdf" TargetMode="External"/><Relationship Id="rId9" Type="http://schemas.openxmlformats.org/officeDocument/2006/relationships/hyperlink" Target="https://skillsforcare.sharepoint.com/sites/ASCWorkforceStrategy/Shared%20Documents/General/6.%20Workstreams/2.%20Communication%20and%20engagement/Engagement/%E2%80%A2%09https:/www.skillsforcare.org.uk/Workforce-Strategy/Implementation/Implementation.aspx"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cottishcare.org/the-care-technologist-project/"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ur01.safelinks.protection.outlook.com/?url=https%3A%2F%2Fwww.skillsforcare.org.uk%2FSupport-for-leaders-and-managers%2FDeveloping-leaders-and-managers%2FBecoming-a-director-in-social-care-programme.aspx%3Futm_source%3Dinternalnewsletter%26utm_medium%3Demail%26utm_campaign%3Dbadisc&amp;data=05%7C02%7CFran.Simons%40skillsforcare.org.uk%7Caf889be4e65c4b39c50108dd3931fcfe%7C5c317017415d43e6ada17668f9ad3f9f%7C0%7C0%7C638729609043287991%7CUnknown%7CTWFpbGZsb3d8eyJFbXB0eU1hcGkiOnRydWUsIlYiOiIwLjAuMDAwMCIsIlAiOiJXaW4zMiIsIkFOIjoiTWFpbCIsIldUIjoyfQ%3D%3D%7C0%7C%7C%7C&amp;sdata=Ixe1Ii%2B09703XSxHbmSBPSArPQiWjH2n%2FIg12sQw%2B2U%3D&amp;reserved=0" TargetMode="External"/><Relationship Id="rId4" Type="http://schemas.openxmlformats.org/officeDocument/2006/relationships/hyperlink" Target="https://eur01.safelinks.protection.outlook.com/?url=https%3A%2F%2Fwww.skillsforcare.org.uk%2FSupport-for-leaders-and-managers%2FDeveloping-leaders-and-managers%2FBecoming-a-Director-of-Adult-Social-Services-programme.aspx%3Futm_source%3Dinternalnewsletter%26utm_medium%3Demail%26utm_campaign%3Dbadass&amp;data=05%7C02%7CFran.Simons%40skillsforcare.org.uk%7Caf889be4e65c4b39c50108dd3931fcfe%7C5c317017415d43e6ada17668f9ad3f9f%7C0%7C0%7C638729609043267687%7CUnknown%7CTWFpbGZsb3d8eyJFbXB0eU1hcGkiOnRydWUsIlYiOiIwLjAuMDAwMCIsIlAiOiJXaW4zMiIsIkFOIjoiTWFpbCIsIldUIjoyfQ%3D%3D%7C0%7C%7C%7C&amp;sdata=JhJIV2VoNUs7E3BwVXz48TXDXyItqrwVtPRjGE6nbx0%3D&amp;reserved=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a typeface="Calibri"/>
                <a:cs typeface="Calibri" panose="020F0502020204030204"/>
              </a:rPr>
              <a:t>sarah</a:t>
            </a:r>
          </a:p>
        </p:txBody>
      </p:sp>
      <p:sp>
        <p:nvSpPr>
          <p:cNvPr id="4" name="Slide Number Placeholder 3"/>
          <p:cNvSpPr>
            <a:spLocks noGrp="1"/>
          </p:cNvSpPr>
          <p:nvPr>
            <p:ph type="sldNum" sz="quarter" idx="5"/>
          </p:nvPr>
        </p:nvSpPr>
        <p:spPr/>
        <p:txBody>
          <a:bodyPr/>
          <a:lstStyle/>
          <a:p>
            <a:fld id="{60DDC71A-9620-4A95-B929-DC5631681A40}" type="slidenum">
              <a:rPr lang="en-GB" smtClean="0"/>
              <a:t>1</a:t>
            </a:fld>
            <a:endParaRPr lang="en-GB"/>
          </a:p>
        </p:txBody>
      </p:sp>
    </p:spTree>
    <p:extLst>
      <p:ext uri="{BB962C8B-B14F-4D97-AF65-F5344CB8AC3E}">
        <p14:creationId xmlns:p14="http://schemas.microsoft.com/office/powerpoint/2010/main" val="4152980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E2F32-8AA7-8638-10F3-48E2C766E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6F9E0-8D2F-5716-B7CE-C59F74FAD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48D67-DD79-B81D-F4DA-18C7C48D52B2}"/>
              </a:ext>
            </a:extLst>
          </p:cNvPr>
          <p:cNvSpPr>
            <a:spLocks noGrp="1"/>
          </p:cNvSpPr>
          <p:nvPr>
            <p:ph type="body" idx="1"/>
          </p:nvPr>
        </p:nvSpPr>
        <p:spPr/>
        <p:txBody>
          <a:bodyPr/>
          <a:lstStyle/>
          <a:p>
            <a:pPr>
              <a:defRPr/>
            </a:pPr>
            <a:r>
              <a:rPr lang="en-GB" dirty="0">
                <a:latin typeface="Arial"/>
                <a:cs typeface="Arial"/>
              </a:rPr>
              <a:t>Fran </a:t>
            </a:r>
          </a:p>
          <a:p>
            <a:pPr>
              <a:defRPr/>
            </a:pPr>
            <a:r>
              <a:rPr lang="en-GB" dirty="0">
                <a:latin typeface="Arial"/>
                <a:cs typeface="Arial"/>
              </a:rPr>
              <a:t>There has been some great regional activity in response to the strategy launch, with more than half of ICSs mapping the national strategy to their own strategies</a:t>
            </a:r>
            <a:r>
              <a:rPr lang="en-GB" sz="1200" kern="1200" dirty="0">
                <a:latin typeface="Arial"/>
                <a:cs typeface="Arial"/>
              </a:rPr>
              <a:t>.</a:t>
            </a:r>
            <a:r>
              <a:rPr lang="en-GB" dirty="0">
                <a:latin typeface="Arial"/>
                <a:cs typeface="Arial"/>
              </a:rPr>
              <a:t> Many local authorities are also starting to do this. (Include as ask on RMs in the room to say get in touch with your ICB to see what they're doing and how you can work together / link with your LM)</a:t>
            </a:r>
            <a:endParaRPr lang="en-GB" sz="1200" kern="1200" dirty="0">
              <a:latin typeface="Arial"/>
              <a:cs typeface="Arial"/>
            </a:endParaRPr>
          </a:p>
          <a:p>
            <a:pPr marR="0" lvl="0" algn="l" defTabSz="914400">
              <a:lnSpc>
                <a:spcPct val="100000"/>
              </a:lnSpc>
              <a:spcBef>
                <a:spcPts val="0"/>
              </a:spcBef>
              <a:spcAft>
                <a:spcPts val="0"/>
              </a:spcAft>
              <a:buClrTx/>
              <a:buSzTx/>
              <a:tabLst/>
              <a:defRPr/>
            </a:pPr>
            <a:endPar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defRPr/>
            </a:pPr>
            <a:r>
              <a:rPr lang="en-US" dirty="0">
                <a:solidFill>
                  <a:srgbClr val="000000"/>
                </a:solidFill>
                <a:latin typeface="Arial"/>
                <a:cs typeface="Arial"/>
              </a:rPr>
              <a:t>(Pick some of the following to read out?)</a:t>
            </a:r>
            <a:endParaRPr lang="en-GB" dirty="0">
              <a:solidFill>
                <a:srgbClr val="000000"/>
              </a:solidFill>
              <a:latin typeface="Arial" panose="020B0604020202020204" pitchFamily="34" charset="0"/>
              <a:cs typeface="Arial" panose="020B0604020202020204" pitchFamily="34" charset="0"/>
            </a:endParaRPr>
          </a:p>
          <a:p>
            <a:pPr marL="285750" indent="-285750">
              <a:buFont typeface="Arial"/>
              <a:buChar char="•"/>
              <a:defRPr/>
            </a:pPr>
            <a:endParaRPr lang="en-GB" dirty="0">
              <a:solidFill>
                <a:srgbClr val="000000"/>
              </a:solidFill>
              <a:latin typeface="Arial" panose="020B0604020202020204" pitchFamily="34" charset="0"/>
              <a:cs typeface="Arial" panose="020B0604020202020204" pitchFamily="34" charset="0"/>
            </a:endParaRPr>
          </a:p>
          <a:p>
            <a:pPr marL="285750" indent="-285750">
              <a:buFont typeface="Arial"/>
              <a:buChar char="•"/>
              <a:defRPr/>
            </a:pPr>
            <a:r>
              <a:rPr lang="en-GB" dirty="0">
                <a:solidFill>
                  <a:srgbClr val="000000"/>
                </a:solidFill>
              </a:rPr>
              <a:t>There's been lots of progress in the South West which is becoming a leading example of partnership working and joint responsibility for the strategy. In Feb, the South West ICB agreed to formally recognise the WFS implementation group as an ICB subgroup. It includes representatives from ICS’s, regional NHSE, LAs, ADASS, South West Provider CEO network and care associations. This shows commitment to the strategy at a partnership and system level which could have a real impact in the area.</a:t>
            </a:r>
            <a:endPar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a:lnSpc>
                <a:spcPct val="100000"/>
              </a:lnSpc>
              <a:spcBef>
                <a:spcPts val="0"/>
              </a:spcBef>
              <a:spcAft>
                <a:spcPts val="0"/>
              </a:spcAft>
              <a:buClrTx/>
              <a:buSzTx/>
              <a:buFont typeface="Arial"/>
              <a:buChar char="•"/>
              <a:tabLst/>
              <a:defRPr/>
            </a:pPr>
            <a:endParaRPr lang="en-GB" sz="1200" dirty="0">
              <a:solidFill>
                <a:srgbClr val="000000"/>
              </a:solidFill>
              <a:latin typeface="Calibri"/>
              <a:ea typeface="Calibri"/>
              <a:cs typeface="Calibri"/>
            </a:endParaRPr>
          </a:p>
          <a:p>
            <a:pPr marL="285750" indent="-285750">
              <a:buFont typeface="Arial"/>
              <a:buChar char="•"/>
              <a:defRPr/>
            </a:pPr>
            <a:r>
              <a:rPr lang="en-GB" dirty="0">
                <a:solidFill>
                  <a:srgbClr val="000000"/>
                </a:solidFill>
              </a:rPr>
              <a:t>We are seeing progress against the recommendation for ICSs to establish a social care academy and shared technology approaches, in several areas. The </a:t>
            </a:r>
            <a:r>
              <a:rPr lang="en-GB" b="1" dirty="0">
                <a:solidFill>
                  <a:srgbClr val="000000"/>
                </a:solidFill>
              </a:rPr>
              <a:t>Staffordshire &amp; Stoke Social Care Academy </a:t>
            </a:r>
            <a:r>
              <a:rPr lang="en-GB" dirty="0">
                <a:solidFill>
                  <a:srgbClr val="000000"/>
                </a:solidFill>
              </a:rPr>
              <a:t>(pilot) launched in Jan. The virtual learning portal offers a variety of courses for all roles, and information to support careers in care. It already has 220 active users (exceeding the target of 90.) </a:t>
            </a:r>
            <a:r>
              <a:rPr lang="en-GB" b="1" dirty="0">
                <a:solidFill>
                  <a:srgbClr val="000000"/>
                </a:solidFill>
              </a:rPr>
              <a:t>Surrey Heartlands ICB </a:t>
            </a:r>
            <a:r>
              <a:rPr lang="en-GB" dirty="0">
                <a:solidFill>
                  <a:srgbClr val="000000"/>
                </a:solidFill>
              </a:rPr>
              <a:t>also runs a successful academy and have recently launched a 'Career ambassador' programme to promote care careers.</a:t>
            </a:r>
            <a:endParaRPr lang="en-GB" dirty="0">
              <a:ea typeface="Calibri" panose="020F0502020204030204"/>
              <a:cs typeface="Calibri" panose="020F0502020204030204"/>
            </a:endParaRPr>
          </a:p>
          <a:p>
            <a:pPr marL="285750" indent="-285750">
              <a:buFont typeface="Arial"/>
              <a:buChar char="•"/>
              <a:defRPr/>
            </a:pPr>
            <a:endParaRPr lang="en-GB" dirty="0">
              <a:latin typeface="Arial" panose="020B0604020202020204" pitchFamily="34" charset="0"/>
              <a:cs typeface="Arial" panose="020B0604020202020204" pitchFamily="34" charset="0"/>
            </a:endParaRPr>
          </a:p>
          <a:p>
            <a:pPr marL="285750" indent="-285750">
              <a:buFont typeface="Arial"/>
              <a:buChar char="•"/>
              <a:defRPr/>
            </a:pPr>
            <a:r>
              <a:rPr lang="en-GB" dirty="0"/>
              <a:t>A practical example of good practice is from </a:t>
            </a:r>
            <a:r>
              <a:rPr lang="en-GB" b="1" dirty="0"/>
              <a:t>Suffolk and North East Essex ICB</a:t>
            </a:r>
            <a:r>
              <a:rPr lang="en-GB" dirty="0"/>
              <a:t>, who are working with partners to produce a series of videos and supporting resources around flexible working and menopause for social care providers. The aim is to show employers how to improve staff wellbeing and retention.</a:t>
            </a:r>
            <a:endParaRPr lang="en-GB" dirty="0">
              <a:ea typeface="Calibri" panose="020F0502020204030204"/>
              <a:cs typeface="Calibri" panose="020F0502020204030204"/>
            </a:endParaRPr>
          </a:p>
          <a:p>
            <a:pPr marL="285750" indent="-285750">
              <a:buFont typeface="Arial"/>
              <a:buChar char="•"/>
              <a:defRPr/>
            </a:pPr>
            <a:endParaRPr lang="en-GB" dirty="0">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200" dirty="0">
                <a:latin typeface="Arial" panose="020B0604020202020204" pitchFamily="34" charset="0"/>
                <a:cs typeface="Arial" panose="020B0604020202020204" pitchFamily="34" charset="0"/>
              </a:rPr>
              <a:t>In East of England an ICS launched a survey to help map workforce gaps &amp; workforce development activity. The same ICS is working with their local authorities and universities to align their education and recruitment activity</a:t>
            </a:r>
            <a:endParaRPr lang="en-GB" dirty="0">
              <a:latin typeface="Arial" panose="020B0604020202020204" pitchFamily="34" charset="0"/>
              <a:cs typeface="Arial" panose="020B0604020202020204" pitchFamily="34" charset="0"/>
            </a:endParaRPr>
          </a:p>
          <a:p>
            <a:pPr marL="285750" indent="-285750">
              <a:buFont typeface="Arial"/>
              <a:buChar char="•"/>
            </a:pPr>
            <a:endParaRPr lang="en-GB" dirty="0">
              <a:latin typeface="Arial"/>
              <a:cs typeface="Arial"/>
            </a:endParaRPr>
          </a:p>
          <a:p>
            <a:pPr marL="285750" indent="-285750">
              <a:buFont typeface="Arial"/>
              <a:buChar char="•"/>
            </a:pPr>
            <a:r>
              <a:rPr lang="en-GB" dirty="0"/>
              <a:t>There's been some progress against developing a People Promise for social care. NHSE East of England are looking to extend elements of the offer to the social care sector in ICS footprints, with most activity is taking place with the </a:t>
            </a:r>
            <a:r>
              <a:rPr lang="en-GB" b="1" dirty="0"/>
              <a:t>Cambridgeshire &amp; Peterborough ICS</a:t>
            </a:r>
            <a:r>
              <a:rPr lang="en-GB" dirty="0"/>
              <a:t>. Elsewhere,</a:t>
            </a:r>
            <a:r>
              <a:rPr lang="en-GB" b="1" dirty="0"/>
              <a:t> North East ADASS</a:t>
            </a:r>
            <a:r>
              <a:rPr lang="en-GB" dirty="0"/>
              <a:t> and the </a:t>
            </a:r>
            <a:r>
              <a:rPr lang="en-GB" b="1" dirty="0"/>
              <a:t>ICB </a:t>
            </a:r>
            <a:r>
              <a:rPr lang="en-GB" dirty="0"/>
              <a:t>are looking to pilot the People Promise with six social care employers. </a:t>
            </a:r>
          </a:p>
          <a:p>
            <a:pPr marL="285750" indent="-285750">
              <a:buFont typeface="Arial"/>
              <a:buChar char="•"/>
            </a:pPr>
            <a:endParaRPr lang="en-GB" sz="1200" dirty="0">
              <a:latin typeface="Arial"/>
              <a:cs typeface="Arial"/>
            </a:endParaRPr>
          </a:p>
          <a:p>
            <a:endParaRPr lang="en-US" sz="1200" dirty="0">
              <a:cs typeface="Calibri"/>
            </a:endParaRPr>
          </a:p>
          <a:p>
            <a:endParaRPr lang="en-US" dirty="0">
              <a:ea typeface="Calibri" panose="020F0502020204030204"/>
              <a:cs typeface="Calibri"/>
            </a:endParaRPr>
          </a:p>
        </p:txBody>
      </p:sp>
      <p:sp>
        <p:nvSpPr>
          <p:cNvPr id="4" name="Slide Number Placeholder 3">
            <a:extLst>
              <a:ext uri="{FF2B5EF4-FFF2-40B4-BE49-F238E27FC236}">
                <a16:creationId xmlns:a16="http://schemas.microsoft.com/office/drawing/2014/main" id="{304EFF45-8C2A-D0AB-4170-ADBC6C893248}"/>
              </a:ext>
            </a:extLst>
          </p:cNvPr>
          <p:cNvSpPr>
            <a:spLocks noGrp="1"/>
          </p:cNvSpPr>
          <p:nvPr>
            <p:ph type="sldNum" sz="quarter" idx="5"/>
          </p:nvPr>
        </p:nvSpPr>
        <p:spPr/>
        <p:txBody>
          <a:bodyPr/>
          <a:lstStyle/>
          <a:p>
            <a:fld id="{60DDC71A-9620-4A95-B929-DC5631681A40}" type="slidenum">
              <a:rPr lang="en-GB" smtClean="0"/>
              <a:t>10</a:t>
            </a:fld>
            <a:endParaRPr lang="en-GB"/>
          </a:p>
        </p:txBody>
      </p:sp>
    </p:spTree>
    <p:extLst>
      <p:ext uri="{BB962C8B-B14F-4D97-AF65-F5344CB8AC3E}">
        <p14:creationId xmlns:p14="http://schemas.microsoft.com/office/powerpoint/2010/main" val="93719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2CED2-2916-BF60-7091-6B2E0FBB6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EE719-F4B4-EB60-EB2C-55EA557CF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60877-254F-B191-D6CF-9199ABC916E6}"/>
              </a:ext>
            </a:extLst>
          </p:cNvPr>
          <p:cNvSpPr>
            <a:spLocks noGrp="1"/>
          </p:cNvSpPr>
          <p:nvPr>
            <p:ph type="body" idx="1"/>
          </p:nvPr>
        </p:nvSpPr>
        <p:spPr/>
        <p:txBody>
          <a:bodyPr/>
          <a:lstStyle/>
          <a:p>
            <a:pPr>
              <a:defRPr/>
            </a:pPr>
            <a:r>
              <a:rPr lang="en-GB" dirty="0">
                <a:solidFill>
                  <a:srgbClr val="000000"/>
                </a:solidFill>
              </a:rPr>
              <a:t>Fran – pick out some – including Champions. </a:t>
            </a:r>
          </a:p>
          <a:p>
            <a:pPr>
              <a:defRPr/>
            </a:pPr>
            <a:endParaRPr lang="en-GB" dirty="0">
              <a:solidFill>
                <a:srgbClr val="000000"/>
              </a:solidFill>
            </a:endParaRPr>
          </a:p>
          <a:p>
            <a:pPr>
              <a:defRPr/>
            </a:pPr>
            <a:endParaRPr lang="en-GB" dirty="0">
              <a:solidFill>
                <a:srgbClr val="000000"/>
              </a:solidFill>
            </a:endParaRPr>
          </a:p>
          <a:p>
            <a:pPr>
              <a:defRPr/>
            </a:pPr>
            <a:r>
              <a:rPr lang="en-GB" dirty="0">
                <a:solidFill>
                  <a:srgbClr val="000000"/>
                </a:solidFill>
              </a:rPr>
              <a:t>·</a:t>
            </a:r>
            <a:r>
              <a:rPr lang="en-GB" b="1" dirty="0">
                <a:solidFill>
                  <a:srgbClr val="000000"/>
                </a:solidFill>
              </a:rPr>
              <a:t>Use your data effectively:</a:t>
            </a:r>
            <a:r>
              <a:rPr lang="en-GB" dirty="0">
                <a:solidFill>
                  <a:srgbClr val="000000"/>
                </a:solidFill>
              </a:rPr>
              <a:t> If you’re not already, get familiar with the </a:t>
            </a:r>
            <a:r>
              <a:rPr lang="en-GB" u="sng" dirty="0">
                <a:solidFill>
                  <a:srgbClr val="000000"/>
                </a:solidFill>
                <a:hlinkClick r:id="rId3"/>
              </a:rPr>
              <a:t>Adult Social Care Workforce Data Set</a:t>
            </a:r>
            <a:r>
              <a:rPr lang="en-GB" dirty="0">
                <a:solidFill>
                  <a:srgbClr val="000000"/>
                </a:solidFill>
              </a:rPr>
              <a:t> (ASC-WDS), this is a free service that allows you to claim back training costs, maintain your training matrix, and benchmark your service against others. </a:t>
            </a:r>
            <a:r>
              <a:rPr lang="en-GB" b="1" u="sng" dirty="0">
                <a:solidFill>
                  <a:srgbClr val="000000"/>
                </a:solidFill>
              </a:rPr>
              <a:t>T</a:t>
            </a:r>
            <a:r>
              <a:rPr lang="en-GB" u="sng" dirty="0">
                <a:solidFill>
                  <a:srgbClr val="000000"/>
                </a:solidFill>
              </a:rPr>
              <a:t>he data you provide is then used by decision makers to help them understand the state of the sector and helps us to monitor trends in the sector. </a:t>
            </a:r>
            <a:r>
              <a:rPr lang="en-GB" dirty="0">
                <a:solidFill>
                  <a:srgbClr val="000000"/>
                </a:solidFill>
              </a:rPr>
              <a:t> </a:t>
            </a:r>
          </a:p>
          <a:p>
            <a:pPr>
              <a:defRPr/>
            </a:pPr>
            <a:endParaRPr lang="en-US" dirty="0"/>
          </a:p>
          <a:p>
            <a:pPr>
              <a:defRPr/>
            </a:pPr>
            <a:r>
              <a:rPr lang="en-GB" dirty="0">
                <a:solidFill>
                  <a:srgbClr val="000000"/>
                </a:solidFill>
              </a:rPr>
              <a:t>·</a:t>
            </a:r>
            <a:r>
              <a:rPr lang="en-GB" b="1" dirty="0">
                <a:solidFill>
                  <a:srgbClr val="000000"/>
                </a:solidFill>
              </a:rPr>
              <a:t>Understand the new </a:t>
            </a:r>
            <a:r>
              <a:rPr lang="en-GB" b="1" u="sng" dirty="0">
                <a:solidFill>
                  <a:srgbClr val="000000"/>
                </a:solidFill>
                <a:hlinkClick r:id="rId4"/>
              </a:rPr>
              <a:t>Statutory and Mandatory Training Guidance</a:t>
            </a:r>
            <a:r>
              <a:rPr lang="en-GB" b="1" dirty="0">
                <a:solidFill>
                  <a:srgbClr val="000000"/>
                </a:solidFill>
              </a:rPr>
              <a:t>:</a:t>
            </a:r>
            <a:r>
              <a:rPr lang="en-GB" dirty="0">
                <a:solidFill>
                  <a:srgbClr val="000000"/>
                </a:solidFill>
              </a:rPr>
              <a:t> This has replaced the old ‘Core and mandatory training guidance’ document. It has been designed to make it clearer for managers to understand which training is essential, either statutory (required by law) or mandatory (compulsory and determined by regulations or standards). It has also been designed to prevent the over-duplication and unnecessary repetition of training for workers. This should help to save time, money and reduce the burden on workers. </a:t>
            </a:r>
            <a:endParaRPr lang="en-GB" dirty="0"/>
          </a:p>
          <a:p>
            <a:pPr>
              <a:defRPr/>
            </a:pPr>
            <a:endParaRPr lang="en-GB" dirty="0"/>
          </a:p>
          <a:p>
            <a:pPr>
              <a:defRPr/>
            </a:pPr>
            <a:r>
              <a:rPr lang="en-GB" dirty="0">
                <a:solidFill>
                  <a:srgbClr val="000000"/>
                </a:solidFill>
              </a:rPr>
              <a:t>·</a:t>
            </a:r>
            <a:r>
              <a:rPr lang="en-GB" b="1" dirty="0">
                <a:solidFill>
                  <a:srgbClr val="000000"/>
                </a:solidFill>
              </a:rPr>
              <a:t>Consider the wellbeing of your team:</a:t>
            </a:r>
            <a:r>
              <a:rPr lang="en-GB" dirty="0">
                <a:solidFill>
                  <a:srgbClr val="000000"/>
                </a:solidFill>
              </a:rPr>
              <a:t> Wellbeing at work relates to every aspect of working life, from staying healthy, the working environment to how the workforce feels about themselves. Here are some </a:t>
            </a:r>
            <a:r>
              <a:rPr lang="en-GB" u="sng" dirty="0">
                <a:solidFill>
                  <a:srgbClr val="000000"/>
                </a:solidFill>
                <a:hlinkClick r:id="rId5"/>
              </a:rPr>
              <a:t>resources</a:t>
            </a:r>
            <a:r>
              <a:rPr lang="en-GB" dirty="0">
                <a:solidFill>
                  <a:srgbClr val="000000"/>
                </a:solidFill>
              </a:rPr>
              <a:t> to get you started. Encourage your workforce to find out about and take up any free </a:t>
            </a:r>
            <a:r>
              <a:rPr lang="en-GB" u="sng" dirty="0">
                <a:solidFill>
                  <a:srgbClr val="000000"/>
                </a:solidFill>
                <a:hlinkClick r:id="rId6"/>
              </a:rPr>
              <a:t>NHS health checks</a:t>
            </a:r>
            <a:r>
              <a:rPr lang="en-GB" dirty="0">
                <a:solidFill>
                  <a:srgbClr val="000000"/>
                </a:solidFill>
              </a:rPr>
              <a:t> that are available to them. </a:t>
            </a:r>
            <a:endParaRPr lang="en-GB" dirty="0"/>
          </a:p>
          <a:p>
            <a:pPr>
              <a:defRPr/>
            </a:pPr>
            <a:r>
              <a:rPr lang="en-GB" dirty="0">
                <a:solidFill>
                  <a:srgbClr val="000000"/>
                </a:solidFill>
              </a:rPr>
              <a:t>·</a:t>
            </a:r>
            <a:r>
              <a:rPr lang="en-GB" b="1" dirty="0">
                <a:solidFill>
                  <a:srgbClr val="000000"/>
                </a:solidFill>
              </a:rPr>
              <a:t>Level up your technology:</a:t>
            </a:r>
            <a:r>
              <a:rPr lang="en-GB" dirty="0">
                <a:solidFill>
                  <a:srgbClr val="000000"/>
                </a:solidFill>
              </a:rPr>
              <a:t> The adult social care sector is embracing the use of technology much more now and learning how different types of technology can improve the ways care and support is provided. Digital skills are vital for you and your team and there are some </a:t>
            </a:r>
            <a:r>
              <a:rPr lang="en-GB" u="sng" dirty="0">
                <a:solidFill>
                  <a:srgbClr val="000000"/>
                </a:solidFill>
                <a:hlinkClick r:id="rId7"/>
              </a:rPr>
              <a:t>free programmes</a:t>
            </a:r>
            <a:r>
              <a:rPr lang="en-GB" dirty="0">
                <a:solidFill>
                  <a:srgbClr val="000000"/>
                </a:solidFill>
              </a:rPr>
              <a:t> for you to access.       </a:t>
            </a:r>
            <a:endParaRPr lang="en-GB" dirty="0"/>
          </a:p>
          <a:p>
            <a:pPr>
              <a:defRPr/>
            </a:pPr>
            <a:r>
              <a:rPr lang="en-GB" dirty="0">
                <a:solidFill>
                  <a:srgbClr val="000000"/>
                </a:solidFill>
              </a:rPr>
              <a:t>··</a:t>
            </a:r>
            <a:r>
              <a:rPr lang="en-GB" b="1" dirty="0">
                <a:solidFill>
                  <a:srgbClr val="000000"/>
                </a:solidFill>
              </a:rPr>
              <a:t>Link with your Local Integrated Care System (ICS): </a:t>
            </a:r>
            <a:r>
              <a:rPr lang="en-GB" dirty="0">
                <a:solidFill>
                  <a:srgbClr val="000000"/>
                </a:solidFill>
              </a:rPr>
              <a:t>ICSs across the country are mapping their local work to the Workforce Strategy. Contact them to find out what they are doing and how you can get involved. Your </a:t>
            </a:r>
            <a:r>
              <a:rPr lang="en-GB" u="sng" dirty="0">
                <a:solidFill>
                  <a:srgbClr val="000000"/>
                </a:solidFill>
                <a:hlinkClick r:id="rId8"/>
              </a:rPr>
              <a:t>Skills for Care Locality Manager</a:t>
            </a:r>
            <a:r>
              <a:rPr lang="en-GB" dirty="0">
                <a:solidFill>
                  <a:srgbClr val="000000"/>
                </a:solidFill>
              </a:rPr>
              <a:t> can help put you in touch with your ICS leads. </a:t>
            </a:r>
          </a:p>
          <a:p>
            <a:pPr>
              <a:defRPr/>
            </a:pPr>
            <a:endParaRPr lang="en-GB" dirty="0"/>
          </a:p>
          <a:p>
            <a:pPr>
              <a:defRPr/>
            </a:pPr>
            <a:r>
              <a:rPr lang="en-GB" dirty="0">
                <a:solidFill>
                  <a:srgbClr val="000000"/>
                </a:solidFill>
              </a:rPr>
              <a:t>·</a:t>
            </a:r>
            <a:r>
              <a:rPr lang="en-GB" b="1" u="sng" dirty="0">
                <a:solidFill>
                  <a:srgbClr val="000000"/>
                </a:solidFill>
                <a:hlinkClick r:id="rId9"/>
              </a:rPr>
              <a:t>Sign up as a Workforce Strategy champion</a:t>
            </a:r>
            <a:r>
              <a:rPr lang="en-GB" b="1" dirty="0">
                <a:solidFill>
                  <a:srgbClr val="000000"/>
                </a:solidFill>
              </a:rPr>
              <a:t> and to help spread the word about the strategy. </a:t>
            </a:r>
          </a:p>
          <a:p>
            <a:pPr>
              <a:defRPr/>
            </a:pPr>
            <a:endParaRPr lang="en-GB" dirty="0"/>
          </a:p>
          <a:p>
            <a:r>
              <a:rPr lang="en-GB" dirty="0">
                <a:solidFill>
                  <a:srgbClr val="000000"/>
                </a:solidFill>
              </a:rPr>
              <a:t> we are building a network of champions to help spread the word about the strategy. We are still developing how this will work and what being a champions means but </a:t>
            </a:r>
            <a:r>
              <a:rPr lang="en-GB" sz="1200" dirty="0">
                <a:latin typeface="Arial"/>
                <a:cs typeface="Arial"/>
              </a:rPr>
              <a:t>We see the workforce strategy champions connecting to </a:t>
            </a:r>
            <a:r>
              <a:rPr lang="en-GB" sz="1200" dirty="0" err="1">
                <a:latin typeface="Arial"/>
                <a:cs typeface="Arial"/>
              </a:rPr>
              <a:t>andr</a:t>
            </a:r>
            <a:r>
              <a:rPr lang="en-GB" sz="1200" dirty="0">
                <a:latin typeface="Arial"/>
                <a:cs typeface="Arial"/>
              </a:rPr>
              <a:t> developing grassroots networks to Support local and regional implementation of the strategy, share good practice, Take co-ordinated actions across employers and systems that drive improvement and inspiring others to co-create and innovate together.</a:t>
            </a:r>
          </a:p>
          <a:p>
            <a:endParaRPr lang="en-GB" sz="1200" dirty="0">
              <a:latin typeface="Arial"/>
              <a:cs typeface="Arial"/>
            </a:endParaRPr>
          </a:p>
          <a:p>
            <a:r>
              <a:rPr lang="en-GB" sz="1200" dirty="0">
                <a:latin typeface="Arial"/>
                <a:cs typeface="Arial"/>
              </a:rPr>
              <a:t>WE are actually really interested to hear your views on the champions, what you think would be useful for the role, how we can link with champions and the types of things you are doing that would be useful to share through the champions. Any ideas please share!  </a:t>
            </a:r>
            <a:endParaRPr lang="en-GB" sz="1100" dirty="0">
              <a:latin typeface="Arial"/>
              <a:cs typeface="Arial"/>
            </a:endParaRPr>
          </a:p>
          <a:p>
            <a:pPr>
              <a:defRPr/>
            </a:pPr>
            <a:endParaRPr lang="en-GB" dirty="0"/>
          </a:p>
          <a:p>
            <a:pPr marL="0" marR="0" lvl="0" indent="0" algn="l" defTabSz="914400">
              <a:lnSpc>
                <a:spcPct val="107000"/>
              </a:lnSpc>
              <a:spcBef>
                <a:spcPts val="0"/>
              </a:spcBef>
              <a:spcAft>
                <a:spcPts val="0"/>
              </a:spcAft>
              <a:buClrTx/>
              <a:buSzTx/>
              <a:buFont typeface="Arial" panose="020B0604020202020204" pitchFamily="34" charset="0"/>
              <a:buNone/>
              <a:tabLst/>
              <a:defRPr/>
            </a:pPr>
            <a:endParaRPr lang="en-GB" sz="1200" b="0" i="0" dirty="0">
              <a:solidFill>
                <a:srgbClr val="000000"/>
              </a:solidFill>
              <a:effectLst/>
              <a:latin typeface="Calibri"/>
              <a:ea typeface="Calibri"/>
              <a:cs typeface="Calibri"/>
            </a:endParaRPr>
          </a:p>
          <a:p>
            <a:pPr marL="0" indent="0">
              <a:buFontTx/>
              <a:buNone/>
            </a:pPr>
            <a:endParaRPr lang="en-GB" sz="1200" kern="1200" dirty="0">
              <a:solidFill>
                <a:schemeClr val="tx1"/>
              </a:solidFill>
              <a:latin typeface="+mn-lt"/>
              <a:ea typeface="+mn-ea"/>
              <a:cs typeface="Calibri" panose="020F0502020204030204"/>
            </a:endParaRPr>
          </a:p>
          <a:p>
            <a:pPr marL="0" indent="0">
              <a:buFontTx/>
              <a:buNone/>
            </a:pPr>
            <a:endParaRPr lang="en-GB" sz="1200" kern="1200" dirty="0">
              <a:solidFill>
                <a:schemeClr val="tx1"/>
              </a:solidFill>
              <a:latin typeface="+mn-lt"/>
              <a:ea typeface="+mn-ea"/>
              <a:cs typeface="Calibri" panose="020F0502020204030204"/>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sz="1200" dirty="0">
              <a:effectLst/>
              <a:latin typeface="Arial" panose="020B0604020202020204" pitchFamily="34" charset="0"/>
              <a:cs typeface="Arial" panose="020B0604020202020204" pitchFamily="34" charset="0"/>
            </a:endParaRPr>
          </a:p>
          <a:p>
            <a:pPr marL="0" lvl="0" indent="0">
              <a:lnSpc>
                <a:spcPct val="107000"/>
              </a:lnSpc>
              <a:buFont typeface="Arial" panose="020B0604020202020204" pitchFamily="34" charset="0"/>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1B78C55-B7CF-0C5A-B8CA-7F6027999CF7}"/>
              </a:ext>
            </a:extLst>
          </p:cNvPr>
          <p:cNvSpPr>
            <a:spLocks noGrp="1"/>
          </p:cNvSpPr>
          <p:nvPr>
            <p:ph type="sldNum" sz="quarter" idx="5"/>
          </p:nvPr>
        </p:nvSpPr>
        <p:spPr/>
        <p:txBody>
          <a:bodyPr/>
          <a:lstStyle/>
          <a:p>
            <a:fld id="{60DDC71A-9620-4A95-B929-DC5631681A40}" type="slidenum">
              <a:rPr lang="en-GB" smtClean="0"/>
              <a:t>11</a:t>
            </a:fld>
            <a:endParaRPr lang="en-GB"/>
          </a:p>
        </p:txBody>
      </p:sp>
    </p:spTree>
    <p:extLst>
      <p:ext uri="{BB962C8B-B14F-4D97-AF65-F5344CB8AC3E}">
        <p14:creationId xmlns:p14="http://schemas.microsoft.com/office/powerpoint/2010/main" val="379334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to introduce. We’ve shared some top tips for chord and we are interested in share what things on this list you are already doing (or other things)?   Are there other things that you could do?  </a:t>
            </a:r>
          </a:p>
          <a:p>
            <a:r>
              <a:rPr lang="en-GB" dirty="0"/>
              <a:t> </a:t>
            </a:r>
          </a:p>
          <a:p>
            <a:r>
              <a:rPr lang="en-GB" dirty="0"/>
              <a:t>There are 2 pieces of flit chart paper on each table with these questions on – the first includes the top 3 questions focusing on the strategy in general, and the second focused on becoming a workforce strategy champion. </a:t>
            </a:r>
          </a:p>
          <a:p>
            <a:endParaRPr lang="en-GB" dirty="0"/>
          </a:p>
          <a:p>
            <a:r>
              <a:rPr lang="en-GB" dirty="0"/>
              <a:t>We have 20minutes now to discuss these questions on your table. Feel free to focus on either sheet first. Will let you know when you are half way </a:t>
            </a:r>
          </a:p>
          <a:p>
            <a:r>
              <a:rPr lang="en-GB" dirty="0"/>
              <a:t>After 20minutes: </a:t>
            </a:r>
          </a:p>
          <a:p>
            <a:endParaRPr lang="en-GB" dirty="0"/>
          </a:p>
          <a:p>
            <a:r>
              <a:rPr lang="en-GB" dirty="0"/>
              <a:t>Any feedback, or questions? Any thing that came up that was interesting?  </a:t>
            </a:r>
          </a:p>
          <a:p>
            <a:endParaRPr lang="en-GB" dirty="0"/>
          </a:p>
          <a:p>
            <a:r>
              <a:rPr lang="en-GB" dirty="0"/>
              <a:t>Want to spend a couple of minutes so you can capture some actions that you can take away. See the action sheet. Please detail 2 things that you are going to take from today, maybe sign up as a champion, test out an idea that was shared, tell us about some great innovative work you are doing – anything that struck a cord, note it down and take it away to action. </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0DDC71A-9620-4A95-B929-DC5631681A40}" type="slidenum">
              <a:rPr lang="en-GB" smtClean="0"/>
              <a:t>12</a:t>
            </a:fld>
            <a:endParaRPr lang="en-GB"/>
          </a:p>
        </p:txBody>
      </p:sp>
    </p:spTree>
    <p:extLst>
      <p:ext uri="{BB962C8B-B14F-4D97-AF65-F5344CB8AC3E}">
        <p14:creationId xmlns:p14="http://schemas.microsoft.com/office/powerpoint/2010/main" val="3782261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11DD2-6E3D-1483-370C-4F90C5E5B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F7C03-3CB7-C91E-A4AD-D5ECFBD06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4CFE3-6C65-E453-B0C1-AF3646D15BE2}"/>
              </a:ext>
            </a:extLst>
          </p:cNvPr>
          <p:cNvSpPr>
            <a:spLocks noGrp="1"/>
          </p:cNvSpPr>
          <p:nvPr>
            <p:ph type="body" idx="1"/>
          </p:nvPr>
        </p:nvSpPr>
        <p:spPr/>
        <p:txBody>
          <a:bodyPr/>
          <a:lstStyle/>
          <a:p>
            <a:r>
              <a:rPr lang="en-GB" dirty="0">
                <a:latin typeface="Arial"/>
                <a:ea typeface="Aptos" panose="020B0004020202020204" pitchFamily="34" charset="0"/>
                <a:cs typeface="Arial"/>
              </a:rPr>
              <a:t>Sarah </a:t>
            </a:r>
          </a:p>
          <a:p>
            <a:endParaRPr lang="en-GB" dirty="0">
              <a:latin typeface="Arial"/>
              <a:ea typeface="Aptos" panose="020B0004020202020204" pitchFamily="34" charset="0"/>
              <a:cs typeface="Arial"/>
            </a:endParaRPr>
          </a:p>
          <a:p>
            <a:r>
              <a:rPr lang="en-GB" dirty="0">
                <a:latin typeface="Arial"/>
                <a:ea typeface="Aptos" panose="020B0004020202020204" pitchFamily="34" charset="0"/>
                <a:cs typeface="Arial"/>
              </a:rPr>
              <a:t>Thanks for having me, time for questions? I'm around all day. Her are some ways to stay connected – and what might be good actions to take forward and  Sign up as a champion! </a:t>
            </a:r>
            <a:endParaRPr lang="en-GB" sz="1200" dirty="0">
              <a:effectLst/>
              <a:latin typeface="Aptos"/>
              <a:ea typeface="Aptos" panose="020B0004020202020204" pitchFamily="34" charset="0"/>
              <a:cs typeface="Aptos" panose="020B0004020202020204" pitchFamily="34" charset="0"/>
            </a:endParaRPr>
          </a:p>
          <a:p>
            <a:pPr marL="0" lvl="0" indent="0">
              <a:lnSpc>
                <a:spcPct val="107000"/>
              </a:lnSpc>
              <a:buFont typeface="Arial" panose="020B0604020202020204" pitchFamily="34" charset="0"/>
              <a:buNone/>
            </a:pPr>
            <a:endParaRPr lang="en-US" sz="1200" dirty="0">
              <a:effectLst/>
              <a:latin typeface="Arial" panose="020B0604020202020204" pitchFamily="34" charset="0"/>
              <a:ea typeface="Calibri" panose="020F0502020204030204" pitchFamily="34" charset="0"/>
              <a:cs typeface="Arial"/>
            </a:endParaRPr>
          </a:p>
        </p:txBody>
      </p:sp>
      <p:sp>
        <p:nvSpPr>
          <p:cNvPr id="4" name="Slide Number Placeholder 3">
            <a:extLst>
              <a:ext uri="{FF2B5EF4-FFF2-40B4-BE49-F238E27FC236}">
                <a16:creationId xmlns:a16="http://schemas.microsoft.com/office/drawing/2014/main" id="{61FAF902-3A00-550B-4D78-CAA4CD1C703E}"/>
              </a:ext>
            </a:extLst>
          </p:cNvPr>
          <p:cNvSpPr>
            <a:spLocks noGrp="1"/>
          </p:cNvSpPr>
          <p:nvPr>
            <p:ph type="sldNum" sz="quarter" idx="5"/>
          </p:nvPr>
        </p:nvSpPr>
        <p:spPr/>
        <p:txBody>
          <a:bodyPr/>
          <a:lstStyle/>
          <a:p>
            <a:fld id="{60DDC71A-9620-4A95-B929-DC5631681A40}" type="slidenum">
              <a:rPr lang="en-GB" smtClean="0"/>
              <a:t>13</a:t>
            </a:fld>
            <a:endParaRPr lang="en-GB"/>
          </a:p>
        </p:txBody>
      </p:sp>
    </p:spTree>
    <p:extLst>
      <p:ext uri="{BB962C8B-B14F-4D97-AF65-F5344CB8AC3E}">
        <p14:creationId xmlns:p14="http://schemas.microsoft.com/office/powerpoint/2010/main" val="402208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a:t>
            </a:r>
          </a:p>
          <a:p>
            <a:r>
              <a:rPr lang="en-GB" dirty="0"/>
              <a:t>Play video – giving a over view of purpose of strategy </a:t>
            </a:r>
          </a:p>
        </p:txBody>
      </p:sp>
      <p:sp>
        <p:nvSpPr>
          <p:cNvPr id="4" name="Slide Number Placeholder 3"/>
          <p:cNvSpPr>
            <a:spLocks noGrp="1"/>
          </p:cNvSpPr>
          <p:nvPr>
            <p:ph type="sldNum" sz="quarter" idx="5"/>
          </p:nvPr>
        </p:nvSpPr>
        <p:spPr/>
        <p:txBody>
          <a:bodyPr/>
          <a:lstStyle/>
          <a:p>
            <a:fld id="{60DDC71A-9620-4A95-B929-DC5631681A40}" type="slidenum">
              <a:rPr lang="en-GB" smtClean="0"/>
              <a:t>2</a:t>
            </a:fld>
            <a:endParaRPr lang="en-GB"/>
          </a:p>
        </p:txBody>
      </p:sp>
    </p:spTree>
    <p:extLst>
      <p:ext uri="{BB962C8B-B14F-4D97-AF65-F5344CB8AC3E}">
        <p14:creationId xmlns:p14="http://schemas.microsoft.com/office/powerpoint/2010/main" val="348335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dirty="0"/>
              <a:t>Sarah </a:t>
            </a:r>
          </a:p>
          <a:p>
            <a:pPr>
              <a:lnSpc>
                <a:spcPct val="107000"/>
              </a:lnSpc>
              <a:buFont typeface="Arial" panose="020B0604020202020204" pitchFamily="34" charset="0"/>
            </a:pPr>
            <a:r>
              <a:rPr lang="en-GB" sz="1800" dirty="0">
                <a:latin typeface="Calibri"/>
                <a:ea typeface="Calibri"/>
                <a:cs typeface="Calibri"/>
              </a:rPr>
              <a:t>So first just to give you a quick reminder</a:t>
            </a:r>
            <a:r>
              <a:rPr lang="en-GB" sz="1800" dirty="0">
                <a:effectLst/>
                <a:latin typeface="Calibri"/>
                <a:ea typeface="Calibri"/>
                <a:cs typeface="Calibri"/>
              </a:rPr>
              <a:t> of the adult social care sector’s </a:t>
            </a:r>
            <a:r>
              <a:rPr lang="en-GB" sz="1800" dirty="0">
                <a:latin typeface="Calibri"/>
                <a:ea typeface="Calibri"/>
                <a:cs typeface="Calibri"/>
              </a:rPr>
              <a:t>workforce strategy, which was developed by the sector with the sector and published in July </a:t>
            </a:r>
            <a:r>
              <a:rPr lang="en-GB" sz="1800" dirty="0">
                <a:effectLst/>
                <a:latin typeface="Calibri"/>
                <a:ea typeface="Calibri"/>
                <a:cs typeface="Calibri"/>
              </a:rPr>
              <a:t>2024. </a:t>
            </a:r>
            <a:r>
              <a:rPr lang="en-GB" sz="1800" dirty="0">
                <a:latin typeface="Calibri"/>
                <a:ea typeface="Calibri"/>
                <a:cs typeface="Calibri"/>
              </a:rPr>
              <a:t>There are 3 </a:t>
            </a:r>
            <a:r>
              <a:rPr lang="en-GB" sz="1800" dirty="0">
                <a:effectLst/>
                <a:latin typeface="Calibri"/>
                <a:ea typeface="Calibri"/>
                <a:cs typeface="Calibri"/>
              </a:rPr>
              <a:t>key areas </a:t>
            </a:r>
            <a:r>
              <a:rPr lang="en-GB" sz="1800" dirty="0">
                <a:latin typeface="Calibri"/>
                <a:ea typeface="Calibri"/>
                <a:cs typeface="Calibri"/>
              </a:rPr>
              <a:t>in the strategy, </a:t>
            </a:r>
            <a:r>
              <a:rPr lang="en-GB" sz="1800" dirty="0">
                <a:effectLst/>
                <a:latin typeface="Calibri"/>
                <a:ea typeface="Calibri"/>
                <a:cs typeface="Calibri"/>
              </a:rPr>
              <a:t>that mirror the NHS long term plan - attract and retain, train, transform. </a:t>
            </a:r>
            <a:r>
              <a:rPr lang="en-GB" sz="1800" dirty="0">
                <a:latin typeface="Calibri"/>
                <a:ea typeface="Calibri"/>
                <a:cs typeface="Calibri"/>
              </a:rPr>
              <a:t> Within these areas there are a total</a:t>
            </a:r>
            <a:r>
              <a:rPr lang="en-GB" sz="1800" dirty="0">
                <a:effectLst/>
                <a:latin typeface="Calibri"/>
                <a:ea typeface="Calibri"/>
                <a:cs typeface="Calibri"/>
              </a:rPr>
              <a:t> of 56 recommendations and </a:t>
            </a:r>
            <a:r>
              <a:rPr lang="en-GB" sz="1800" dirty="0">
                <a:latin typeface="Calibri"/>
                <a:ea typeface="Calibri"/>
                <a:cs typeface="Calibri"/>
              </a:rPr>
              <a:t>commitments that cover the whole of the adult social care sector</a:t>
            </a:r>
            <a:r>
              <a:rPr lang="en-GB" sz="1800" dirty="0">
                <a:effectLst/>
                <a:latin typeface="Calibri"/>
                <a:ea typeface="Calibri"/>
                <a:cs typeface="Calibri"/>
              </a:rPr>
              <a:t>. </a:t>
            </a:r>
            <a:r>
              <a:rPr lang="en-GB" sz="1800" dirty="0">
                <a:latin typeface="Calibri"/>
                <a:ea typeface="Calibri"/>
                <a:cs typeface="Calibri"/>
              </a:rPr>
              <a:t>  </a:t>
            </a:r>
          </a:p>
          <a:p>
            <a:pPr>
              <a:lnSpc>
                <a:spcPct val="107000"/>
              </a:lnSpc>
              <a:buFont typeface="Arial" panose="020B0604020202020204" pitchFamily="34" charset="0"/>
            </a:pPr>
            <a:endParaRPr lang="en-GB" sz="1800" dirty="0">
              <a:latin typeface="Calibri"/>
              <a:ea typeface="Calibri"/>
              <a:cs typeface="Calibri"/>
            </a:endParaRPr>
          </a:p>
          <a:p>
            <a:pPr>
              <a:lnSpc>
                <a:spcPct val="107000"/>
              </a:lnSpc>
              <a:buFont typeface="Arial" panose="020B0604020202020204" pitchFamily="34" charset="0"/>
            </a:pPr>
            <a:r>
              <a:rPr lang="en-GB" sz="1800" dirty="0">
                <a:latin typeface="Calibri"/>
                <a:ea typeface="Calibri"/>
                <a:cs typeface="Calibri"/>
              </a:rPr>
              <a:t>The steering group (made up of the real movers and shakers in our sector) who oversaw the development of the strategy has turned into the oversight executive group to oversee the implementation. They will meet quarterly and we had a face to face meeting in London on 13</a:t>
            </a:r>
            <a:r>
              <a:rPr lang="en-GB" sz="1800" baseline="30000" dirty="0">
                <a:latin typeface="Calibri"/>
                <a:ea typeface="Calibri"/>
                <a:cs typeface="Calibri"/>
              </a:rPr>
              <a:t>th</a:t>
            </a:r>
            <a:r>
              <a:rPr lang="en-GB" sz="1800" dirty="0">
                <a:latin typeface="Calibri"/>
                <a:ea typeface="Calibri"/>
                <a:cs typeface="Calibri"/>
              </a:rPr>
              <a:t> January. </a:t>
            </a:r>
          </a:p>
        </p:txBody>
      </p:sp>
      <p:sp>
        <p:nvSpPr>
          <p:cNvPr id="4" name="Slide Number Placeholder 3"/>
          <p:cNvSpPr>
            <a:spLocks noGrp="1"/>
          </p:cNvSpPr>
          <p:nvPr>
            <p:ph type="sldNum" sz="quarter" idx="5"/>
          </p:nvPr>
        </p:nvSpPr>
        <p:spPr/>
        <p:txBody>
          <a:bodyPr/>
          <a:lstStyle/>
          <a:p>
            <a:fld id="{60DDC71A-9620-4A95-B929-DC5631681A40}" type="slidenum">
              <a:rPr lang="en-GB" smtClean="0"/>
              <a:t>3</a:t>
            </a:fld>
            <a:endParaRPr lang="en-GB"/>
          </a:p>
        </p:txBody>
      </p:sp>
    </p:spTree>
    <p:extLst>
      <p:ext uri="{BB962C8B-B14F-4D97-AF65-F5344CB8AC3E}">
        <p14:creationId xmlns:p14="http://schemas.microsoft.com/office/powerpoint/2010/main" val="417445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a:ea typeface="MS Mincho"/>
                <a:cs typeface="Calibri"/>
              </a:rPr>
              <a:t>Sarah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a:ea typeface="MS Mincho"/>
                <a:cs typeface="Calibri"/>
              </a:rPr>
              <a:t>We have the new </a:t>
            </a:r>
            <a:r>
              <a:rPr lang="en-GB" sz="1200" dirty="0" err="1">
                <a:effectLst/>
                <a:latin typeface="Calibri"/>
                <a:ea typeface="MS Mincho"/>
                <a:cs typeface="Calibri"/>
              </a:rPr>
              <a:t>workfroce</a:t>
            </a:r>
            <a:r>
              <a:rPr lang="en-GB" sz="1200" dirty="0">
                <a:effectLst/>
                <a:latin typeface="Calibri"/>
                <a:ea typeface="MS Mincho"/>
                <a:cs typeface="Calibri"/>
              </a:rPr>
              <a:t> Strategy Implementation Unit in place now with Jane Brightman leading the team with support from myself, Fran  Juliet as project managers. </a:t>
            </a:r>
            <a:r>
              <a:rPr lang="en-GB" dirty="0">
                <a:latin typeface="Arial"/>
                <a:ea typeface="Arial" panose="020B0604020202020204" pitchFamily="34" charset="0"/>
                <a:cs typeface="Arial"/>
              </a:rPr>
              <a:t>The unit has been set up to support the sector to deliver recommendations in the Workforce Strategy.</a:t>
            </a:r>
            <a:endParaRPr lang="en-GB" sz="1200" dirty="0">
              <a:effectLst/>
              <a:latin typeface="Calibri"/>
              <a:ea typeface="MS Minch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a:ea typeface="MS Mincho"/>
              <a:cs typeface="Calibri"/>
            </a:endParaRPr>
          </a:p>
          <a:p>
            <a:pPr>
              <a:defRPr/>
            </a:pPr>
            <a:r>
              <a:rPr lang="en-GB" dirty="0">
                <a:latin typeface="Calibri"/>
                <a:ea typeface="MS Mincho"/>
                <a:cs typeface="Calibri"/>
              </a:rPr>
              <a:t>*Say something about it's a partnership effort but having this coordination at </a:t>
            </a:r>
            <a:r>
              <a:rPr lang="en-GB" dirty="0" err="1">
                <a:latin typeface="Calibri"/>
                <a:ea typeface="MS Mincho"/>
                <a:cs typeface="Calibri"/>
              </a:rPr>
              <a:t>SfC</a:t>
            </a:r>
            <a:r>
              <a:rPr lang="en-GB" dirty="0">
                <a:latin typeface="Calibri"/>
                <a:ea typeface="MS Mincho"/>
                <a:cs typeface="Calibri"/>
              </a:rPr>
              <a:t> helps us to pull the levers and report on progress from both us and partners*</a:t>
            </a:r>
            <a:endParaRPr lang="en-GB" sz="1200" dirty="0">
              <a:effectLst/>
              <a:latin typeface="Calibri"/>
              <a:ea typeface="MS Mincho"/>
              <a:cs typeface="Calibri"/>
            </a:endParaRPr>
          </a:p>
        </p:txBody>
      </p:sp>
      <p:sp>
        <p:nvSpPr>
          <p:cNvPr id="4" name="Slide Number Placeholder 3"/>
          <p:cNvSpPr>
            <a:spLocks noGrp="1"/>
          </p:cNvSpPr>
          <p:nvPr>
            <p:ph type="sldNum" sz="quarter" idx="5"/>
          </p:nvPr>
        </p:nvSpPr>
        <p:spPr/>
        <p:txBody>
          <a:bodyPr/>
          <a:lstStyle/>
          <a:p>
            <a:fld id="{60DDC71A-9620-4A95-B929-DC5631681A40}" type="slidenum">
              <a:rPr lang="en-GB" smtClean="0"/>
              <a:t>4</a:t>
            </a:fld>
            <a:endParaRPr lang="en-GB"/>
          </a:p>
        </p:txBody>
      </p:sp>
    </p:spTree>
    <p:extLst>
      <p:ext uri="{BB962C8B-B14F-4D97-AF65-F5344CB8AC3E}">
        <p14:creationId xmlns:p14="http://schemas.microsoft.com/office/powerpoint/2010/main" val="198708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37FE7-05F8-52B9-3FEE-00DC62260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5FF74-73C0-8295-E1A4-109E85300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FC91F-4F9C-31E5-62DC-8C8E44F806F8}"/>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Calibri"/>
                <a:cs typeface="Arial" panose="020B0604020202020204" pitchFamily="34" charset="0"/>
              </a:rPr>
              <a:t>Sarah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Calibri"/>
                <a:cs typeface="Arial" panose="020B0604020202020204" pitchFamily="34" charset="0"/>
              </a:rPr>
              <a:t>Before I go on with details of the work of the strategy, its important to mention the current policy context.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Calibri"/>
                <a:cs typeface="Arial" panose="020B0604020202020204" pitchFamily="34" charset="0"/>
              </a:rPr>
              <a:t>We have a new (</a:t>
            </a:r>
            <a:r>
              <a:rPr lang="en-GB" sz="1200" kern="1200" dirty="0" err="1">
                <a:solidFill>
                  <a:schemeClr val="tx1"/>
                </a:solidFill>
                <a:latin typeface="Arial" panose="020B0604020202020204" pitchFamily="34" charset="0"/>
                <a:ea typeface="Calibri"/>
                <a:cs typeface="Arial" panose="020B0604020202020204" pitchFamily="34" charset="0"/>
              </a:rPr>
              <a:t>ish</a:t>
            </a:r>
            <a:r>
              <a:rPr lang="en-GB" sz="1200" kern="1200" dirty="0">
                <a:solidFill>
                  <a:schemeClr val="tx1"/>
                </a:solidFill>
                <a:latin typeface="Arial" panose="020B0604020202020204" pitchFamily="34" charset="0"/>
                <a:ea typeface="Calibri"/>
                <a:cs typeface="Arial" panose="020B0604020202020204" pitchFamily="34" charset="0"/>
              </a:rPr>
              <a:t>) government and we are mindful that the workforce strategy was developed and launched before the current government was in place.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Calibri"/>
                <a:cs typeface="Arial" panose="020B0604020202020204" pitchFamily="34" charset="0"/>
              </a:rPr>
              <a:t>We know that the strategy doesn't represent the previous government’s policy - but we also need to ensure that we are very clear in our communications about how the strategy meets the policy priorities of our new government (and speaks in their language) .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Calibri"/>
                <a:cs typeface="Arial" panose="020B0604020202020204" pitchFamily="34" charset="0"/>
              </a:rPr>
              <a:t>I’m sure lots of you are aware that over Christmas The Government has announced an independent commission into adult social care, chaired by Crossbench Peer Baroness Louise Casey (pictured here), including the establishment of a National Care Service, which was a commitment Labour made during the general election.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Calibri"/>
                <a:cs typeface="Arial" panose="020B0604020202020204" pitchFamily="34" charset="0"/>
              </a:rPr>
              <a:t>we know that the workforce strategy is helping with the issues that the commission want to focus on – we know that the commission will be focusing on things like delegated healthcare and a career framework, so we will be showing the commission that the strategy is already bringing the sector together to look at these areas. Also as work is already happening they could be seen as an ‘easy win’ for the commission.​</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Calibri"/>
                <a:cs typeface="Arial" panose="020B0604020202020204" pitchFamily="34" charset="0"/>
              </a:rPr>
              <a:t>Then the other key area of focus for the government is their three strategic shifts in health – moving  from hospital to community, analogue to digital and sickness to prevention. We’ve been doing some work to show how the strategy supports these shifts so that we can speak the governments language and continue to influence them.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latin typeface="Arial"/>
                <a:ea typeface="Calibri"/>
                <a:cs typeface="Arial"/>
              </a:rPr>
              <a:t>This wider context is important for us to be aware of and the Oversight Executive Group (and the sector as a whole) continue to speak in one </a:t>
            </a:r>
            <a:r>
              <a:rPr lang="en-GB" dirty="0">
                <a:latin typeface="Arial"/>
                <a:ea typeface="Calibri"/>
                <a:cs typeface="Arial"/>
              </a:rPr>
              <a:t>voice</a:t>
            </a:r>
            <a:r>
              <a:rPr lang="en-GB" sz="1200" kern="1200" dirty="0">
                <a:solidFill>
                  <a:schemeClr val="tx1"/>
                </a:solidFill>
                <a:latin typeface="Arial"/>
                <a:ea typeface="Calibri"/>
                <a:cs typeface="Arial"/>
              </a:rPr>
              <a:t> to influence and engage with the government to show them that For the first time ever, the adult social care sector has come together to develop the Workforce Strategy it needs, working closely with colleagues in health and education. The most important thing that the Government can do to address the challenges facing the sector is to prioritise and adopt recommendations from the Strategy – and to engage as we continue to learn and re-prioritise. ​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Calibri"/>
                <a:cs typeface="Arial" panose="020B0604020202020204" pitchFamily="34" charset="0"/>
              </a:rPr>
              <a:t>From previous influencing slide: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Oversight Executive Group: </a:t>
            </a:r>
            <a:r>
              <a:rPr lang="en-GB" sz="1200" dirty="0">
                <a:latin typeface="Arial" panose="020B0604020202020204" pitchFamily="34" charset="0"/>
                <a:cs typeface="Arial" panose="020B0604020202020204" pitchFamily="34" charset="0"/>
              </a:rPr>
              <a:t>This cross-sector group is meeting quarterly to govern implementation. They are ambassadors for the Workforce Strategy, advocating for and supporting delivery of the recommendations.</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Minister for Care, Stephen Kinnock MP </a:t>
            </a:r>
            <a:r>
              <a:rPr lang="en-GB" sz="1200" dirty="0">
                <a:latin typeface="Arial" panose="020B0604020202020204" pitchFamily="34" charset="0"/>
                <a:cs typeface="Arial" panose="020B0604020202020204" pitchFamily="34" charset="0"/>
              </a:rPr>
              <a:t>announced a commitment to dementia training for social care staff. He hosted a roundtable with social care leaders. We talked with one voice about the importance of the Workforce Strategy and how it will help transform social care, showing that the whole sector is behind it.</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CQC</a:t>
            </a:r>
            <a:r>
              <a:rPr lang="en-GB" sz="1200" dirty="0">
                <a:latin typeface="Arial" panose="020B0604020202020204" pitchFamily="34" charset="0"/>
                <a:cs typeface="Arial" panose="020B0604020202020204" pitchFamily="34" charset="0"/>
              </a:rPr>
              <a:t> strong advocacy for the Workforce Strategy in 2024 ‘State of Care’ report.</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Social Work England</a:t>
            </a:r>
            <a:r>
              <a:rPr lang="en-GB" sz="1200" dirty="0">
                <a:latin typeface="Arial" panose="020B0604020202020204" pitchFamily="34" charset="0"/>
                <a:cs typeface="Arial" panose="020B0604020202020204" pitchFamily="34" charset="0"/>
              </a:rPr>
              <a:t> hosted a roundtable looking at what organisations can do to support this vital part of the regulated workforce and are planning a social work workforce strategy to align with the national Strategy. </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1" dirty="0">
                <a:solidFill>
                  <a:srgbClr val="000000"/>
                </a:solidFill>
                <a:effectLst/>
                <a:latin typeface="Arial"/>
                <a:ea typeface="Aptos" panose="020B0004020202020204" pitchFamily="34" charset="0"/>
                <a:cs typeface="Arial"/>
              </a:rPr>
              <a:t>Spending Review </a:t>
            </a:r>
            <a:r>
              <a:rPr lang="en-GB" sz="1200" dirty="0">
                <a:solidFill>
                  <a:srgbClr val="000000"/>
                </a:solidFill>
                <a:effectLst/>
                <a:latin typeface="Arial"/>
                <a:ea typeface="Aptos" panose="020B0004020202020204" pitchFamily="34" charset="0"/>
                <a:cs typeface="Arial"/>
              </a:rPr>
              <a:t>We want the whole Workforce Strategy to be considered. </a:t>
            </a:r>
            <a:r>
              <a:rPr lang="en-GB" sz="1200" dirty="0">
                <a:solidFill>
                  <a:srgbClr val="333333"/>
                </a:solidFill>
                <a:latin typeface="Arial"/>
                <a:ea typeface="Aptos" panose="020B0004020202020204" pitchFamily="34" charset="0"/>
                <a:cs typeface="Segoe UI"/>
              </a:rPr>
              <a:t>Oversight Executive Group members continue to have discussions with Government departments, and where possible Ministers, to share the wealth of evidence that we used in compiling the Strategy.</a:t>
            </a:r>
            <a:endParaRPr lang="en-GB" sz="1200" dirty="0">
              <a:latin typeface="Arial"/>
              <a:cs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Calibri"/>
              <a:cs typeface="Arial" panose="020B0604020202020204" pitchFamily="34" charset="0"/>
            </a:endParaRPr>
          </a:p>
        </p:txBody>
      </p:sp>
      <p:sp>
        <p:nvSpPr>
          <p:cNvPr id="4" name="Slide Number Placeholder 3">
            <a:extLst>
              <a:ext uri="{FF2B5EF4-FFF2-40B4-BE49-F238E27FC236}">
                <a16:creationId xmlns:a16="http://schemas.microsoft.com/office/drawing/2014/main" id="{EEA5C7F2-13EC-9CF7-1A10-D050CFC3915F}"/>
              </a:ext>
            </a:extLst>
          </p:cNvPr>
          <p:cNvSpPr>
            <a:spLocks noGrp="1"/>
          </p:cNvSpPr>
          <p:nvPr>
            <p:ph type="sldNum" sz="quarter" idx="5"/>
          </p:nvPr>
        </p:nvSpPr>
        <p:spPr/>
        <p:txBody>
          <a:bodyPr/>
          <a:lstStyle/>
          <a:p>
            <a:fld id="{60DDC71A-9620-4A95-B929-DC5631681A40}" type="slidenum">
              <a:rPr lang="en-GB" smtClean="0"/>
              <a:t>5</a:t>
            </a:fld>
            <a:endParaRPr lang="en-GB"/>
          </a:p>
        </p:txBody>
      </p:sp>
    </p:spTree>
    <p:extLst>
      <p:ext uri="{BB962C8B-B14F-4D97-AF65-F5344CB8AC3E}">
        <p14:creationId xmlns:p14="http://schemas.microsoft.com/office/powerpoint/2010/main" val="3547792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93D17-458A-B0BE-A553-E4739877F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2BA49-40C6-8203-797D-F9CBF3A27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7D2E13-9929-2C0A-2940-437D8DB2E05A}"/>
              </a:ext>
            </a:extLst>
          </p:cNvPr>
          <p:cNvSpPr>
            <a:spLocks noGrp="1"/>
          </p:cNvSpPr>
          <p:nvPr>
            <p:ph type="body" idx="1"/>
          </p:nvPr>
        </p:nvSpPr>
        <p:spPr/>
        <p:txBody>
          <a:bodyPr/>
          <a:lstStyle/>
          <a:p>
            <a:pPr>
              <a:defRPr/>
            </a:pPr>
            <a:r>
              <a:rPr lang="en-US" b="1" dirty="0"/>
              <a:t>Fran </a:t>
            </a:r>
          </a:p>
          <a:p>
            <a:pPr>
              <a:defRPr/>
            </a:pPr>
            <a:r>
              <a:rPr lang="en-US" b="1" dirty="0"/>
              <a:t>It's still early days but we wanted to show what progress has been made so far.</a:t>
            </a:r>
            <a:endParaRPr lang="en-US" dirty="0"/>
          </a:p>
          <a:p>
            <a:pPr>
              <a:defRPr/>
            </a:pPr>
            <a:endParaRPr lang="en-US" b="1" dirty="0"/>
          </a:p>
          <a:p>
            <a:pPr>
              <a:defRPr/>
            </a:pPr>
            <a:r>
              <a:rPr lang="en-US" b="1" dirty="0"/>
              <a:t>At the top left you can see the status of all the recommendations and commitments – for info there are </a:t>
            </a:r>
            <a:r>
              <a:rPr lang="en-US" dirty="0" err="1"/>
              <a:t>are</a:t>
            </a:r>
            <a:r>
              <a:rPr lang="en-US" dirty="0"/>
              <a:t> 38 recommendations and 18 commitments within the strategy (total 56). 5% of recommendations are complete, 23% are in progress and 71% are yet to start (data as at Dec 24). </a:t>
            </a:r>
          </a:p>
          <a:p>
            <a:pPr>
              <a:defRPr/>
            </a:pPr>
            <a:endParaRPr lang="en-US" dirty="0"/>
          </a:p>
          <a:p>
            <a:pPr>
              <a:defRPr/>
            </a:pPr>
            <a:r>
              <a:rPr lang="en-US" dirty="0">
                <a:ea typeface="Calibri" panose="020F0502020204030204"/>
                <a:cs typeface="Calibri" panose="020F0502020204030204"/>
              </a:rPr>
              <a:t>The three pie charts at the bottom shows the status of the recommendations within the three areas of the strategy.</a:t>
            </a:r>
          </a:p>
          <a:p>
            <a:pPr marL="0" indent="0">
              <a:buFont typeface="Arial"/>
              <a:buNone/>
              <a:defRPr/>
            </a:pPr>
            <a:endParaRPr lang="en-US" dirty="0">
              <a:latin typeface="Calibri" panose="020F0502020204030204" pitchFamily="34" charset="0"/>
              <a:ea typeface="Calibri" panose="020F0502020204030204" pitchFamily="34" charset="0"/>
              <a:cs typeface="Calibri"/>
            </a:endParaRPr>
          </a:p>
          <a:p>
            <a:pPr marL="0" indent="0">
              <a:buFont typeface="Arial"/>
              <a:buNone/>
              <a:defRPr/>
            </a:pPr>
            <a:r>
              <a:rPr lang="en-US" dirty="0">
                <a:latin typeface="Calibri" panose="020F0502020204030204" pitchFamily="34" charset="0"/>
                <a:ea typeface="Calibri" panose="020F0502020204030204" pitchFamily="34" charset="0"/>
                <a:cs typeface="Calibri"/>
              </a:rPr>
              <a:t>T</a:t>
            </a:r>
            <a:r>
              <a:rPr lang="en-US" dirty="0"/>
              <a:t>he Government are named as key levers for 49% of the strategy’s recommendations, highlighting the importance of the sector’s influencing role, and the need to continue to advocate for the strategy.  The </a:t>
            </a:r>
            <a:r>
              <a:rPr lang="en-US" dirty="0" err="1"/>
              <a:t>SfC</a:t>
            </a:r>
            <a:r>
              <a:rPr lang="en-US" dirty="0"/>
              <a:t> Implementation Unit are working closely with our External Affairs team to develop and refine our influencing plans, consider how we use the valuable sector insight information, as well as opportunities for collective contributions across the Oversight Exec Group members and sector partners to drive the strategy. </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43B39FEE-B9AE-1CF7-7FD5-7A284369E694}"/>
              </a:ext>
            </a:extLst>
          </p:cNvPr>
          <p:cNvSpPr>
            <a:spLocks noGrp="1"/>
          </p:cNvSpPr>
          <p:nvPr>
            <p:ph type="sldNum" sz="quarter" idx="5"/>
          </p:nvPr>
        </p:nvSpPr>
        <p:spPr/>
        <p:txBody>
          <a:bodyPr/>
          <a:lstStyle/>
          <a:p>
            <a:fld id="{60DDC71A-9620-4A95-B929-DC5631681A40}" type="slidenum">
              <a:rPr lang="en-GB" smtClean="0"/>
              <a:t>6</a:t>
            </a:fld>
            <a:endParaRPr lang="en-GB"/>
          </a:p>
        </p:txBody>
      </p:sp>
    </p:spTree>
    <p:extLst>
      <p:ext uri="{BB962C8B-B14F-4D97-AF65-F5344CB8AC3E}">
        <p14:creationId xmlns:p14="http://schemas.microsoft.com/office/powerpoint/2010/main" val="174561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2501E-E4BF-05CC-288A-269EA1FAE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35E42-8F93-F468-EE7E-EA3FA57D8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A62A2-FCFB-BC5E-BCA0-F60B140BD8DF}"/>
              </a:ext>
            </a:extLst>
          </p:cNvPr>
          <p:cNvSpPr>
            <a:spLocks noGrp="1"/>
          </p:cNvSpPr>
          <p:nvPr>
            <p:ph type="body" idx="1"/>
          </p:nvPr>
        </p:nvSpPr>
        <p:spPr/>
        <p:txBody>
          <a:bodyPr/>
          <a:lstStyle/>
          <a:p>
            <a:pPr lvl="0">
              <a:lnSpc>
                <a:spcPct val="100000"/>
              </a:lnSpc>
            </a:pPr>
            <a:r>
              <a:rPr lang="en-GB" sz="1800" dirty="0">
                <a:latin typeface="Arial"/>
                <a:cs typeface="Arial"/>
              </a:rPr>
              <a:t>Fran </a:t>
            </a:r>
          </a:p>
          <a:p>
            <a:pPr lvl="0">
              <a:lnSpc>
                <a:spcPct val="100000"/>
              </a:lnSpc>
            </a:pPr>
            <a:r>
              <a:rPr lang="en-GB" sz="1800" dirty="0">
                <a:latin typeface="Arial"/>
                <a:cs typeface="Arial"/>
              </a:rPr>
              <a:t>Commitments that have been completed to date (Dec 24) </a:t>
            </a:r>
          </a:p>
          <a:p>
            <a:pPr lvl="0">
              <a:lnSpc>
                <a:spcPct val="100000"/>
              </a:lnSpc>
            </a:pPr>
            <a:endParaRPr lang="en-GB" sz="1800" dirty="0">
              <a:latin typeface="Arial"/>
              <a:cs typeface="Arial"/>
            </a:endParaRPr>
          </a:p>
          <a:p>
            <a:pPr lvl="0">
              <a:lnSpc>
                <a:spcPct val="100000"/>
              </a:lnSpc>
            </a:pPr>
            <a:r>
              <a:rPr lang="en-GB" sz="1800" dirty="0">
                <a:latin typeface="Arial"/>
                <a:cs typeface="Arial"/>
              </a:rPr>
              <a:t>New eLearning has been launched in October 24 on public health and prevention by the Office for Health Improvement and Disparities (or OHID) and the Royal Society of Public Health.</a:t>
            </a:r>
          </a:p>
          <a:p>
            <a:pPr lvl="0">
              <a:lnSpc>
                <a:spcPct val="100000"/>
              </a:lnSpc>
            </a:pPr>
            <a:endParaRPr lang="en-GB" sz="1800" dirty="0">
              <a:latin typeface="Arial"/>
              <a:cs typeface="Arial"/>
            </a:endParaRPr>
          </a:p>
          <a:p>
            <a:r>
              <a:rPr lang="en-GB" sz="1800" dirty="0">
                <a:latin typeface="Arial"/>
                <a:cs typeface="Arial"/>
              </a:rPr>
              <a:t>The Care Workers’ Charity hosted a focused day on wellbeing during Professional  Care Workers Week in September and I think there is agreement that this will feature in future care worker weeks.</a:t>
            </a:r>
          </a:p>
          <a:p>
            <a:endParaRPr lang="en-GB" sz="1800" dirty="0">
              <a:latin typeface="Arial"/>
              <a:cs typeface="Arial"/>
            </a:endParaRPr>
          </a:p>
          <a:p>
            <a:r>
              <a:rPr lang="en-GB" sz="1800" dirty="0">
                <a:latin typeface="Arial"/>
                <a:cs typeface="Arial"/>
              </a:rPr>
              <a:t>And we launched the revised statutory and mandatory training guide on the day we launched the strategy</a:t>
            </a:r>
          </a:p>
          <a:p>
            <a:endParaRPr lang="en-GB" sz="1800" dirty="0">
              <a:latin typeface="Arial"/>
              <a:cs typeface="Arial"/>
            </a:endParaRPr>
          </a:p>
          <a:p>
            <a:pPr marL="0" lvl="0" indent="0">
              <a:lnSpc>
                <a:spcPct val="107000"/>
              </a:lnSpc>
              <a:buFont typeface="Arial" panose="020B0604020202020204" pitchFamily="34" charset="0"/>
              <a:buNone/>
            </a:pPr>
            <a:r>
              <a:rPr lang="en-GB" sz="1800" dirty="0">
                <a:effectLst/>
                <a:latin typeface="Segoe UI" panose="020B0502040204020203" pitchFamily="34" charset="0"/>
              </a:rPr>
              <a:t>For LM info: Skills for Care colleagues sat on the expert reference group for the public health and prevention resource and we’ve been commissioned by OHID to promote this resource until end March and how we sustain interest beyond our contract. </a:t>
            </a:r>
          </a:p>
          <a:p>
            <a:pPr marL="0" lvl="0" indent="0">
              <a:lnSpc>
                <a:spcPct val="107000"/>
              </a:lnSpc>
              <a:buFont typeface="Arial" panose="020B0604020202020204" pitchFamily="34" charset="0"/>
              <a:buNone/>
            </a:pPr>
            <a:endParaRPr lang="en-GB" sz="1800" dirty="0">
              <a:effectLst/>
              <a:latin typeface="Arial"/>
              <a:ea typeface="Calibri"/>
              <a:cs typeface="Arial"/>
            </a:endParaRPr>
          </a:p>
        </p:txBody>
      </p:sp>
      <p:sp>
        <p:nvSpPr>
          <p:cNvPr id="4" name="Slide Number Placeholder 3">
            <a:extLst>
              <a:ext uri="{FF2B5EF4-FFF2-40B4-BE49-F238E27FC236}">
                <a16:creationId xmlns:a16="http://schemas.microsoft.com/office/drawing/2014/main" id="{C2B76A05-1434-2450-0FA6-D2E1BECBFBFD}"/>
              </a:ext>
            </a:extLst>
          </p:cNvPr>
          <p:cNvSpPr>
            <a:spLocks noGrp="1"/>
          </p:cNvSpPr>
          <p:nvPr>
            <p:ph type="sldNum" sz="quarter" idx="5"/>
          </p:nvPr>
        </p:nvSpPr>
        <p:spPr/>
        <p:txBody>
          <a:bodyPr/>
          <a:lstStyle/>
          <a:p>
            <a:fld id="{60DDC71A-9620-4A95-B929-DC5631681A40}" type="slidenum">
              <a:rPr lang="en-GB" smtClean="0"/>
              <a:t>7</a:t>
            </a:fld>
            <a:endParaRPr lang="en-GB"/>
          </a:p>
        </p:txBody>
      </p:sp>
    </p:spTree>
    <p:extLst>
      <p:ext uri="{BB962C8B-B14F-4D97-AF65-F5344CB8AC3E}">
        <p14:creationId xmlns:p14="http://schemas.microsoft.com/office/powerpoint/2010/main" val="280643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9FD8F-2A1B-0B48-8E3C-9C236F6EB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74A71-1527-0086-F09E-9DB507AA7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A4EE3-C497-6F40-8605-56FF16AC4525}"/>
              </a:ext>
            </a:extLst>
          </p:cNvPr>
          <p:cNvSpPr>
            <a:spLocks noGrp="1"/>
          </p:cNvSpPr>
          <p:nvPr>
            <p:ph type="body" idx="1"/>
          </p:nvPr>
        </p:nvSpPr>
        <p:spPr/>
        <p:txBody>
          <a:bodyPr/>
          <a:lstStyle/>
          <a:p>
            <a:pPr marL="0" indent="0" algn="l" defTabSz="914400" rtl="0" eaLnBrk="1" latinLnBrk="0" hangingPunct="1">
              <a:buFont typeface="Arial"/>
              <a:buNone/>
            </a:pPr>
            <a:r>
              <a:rPr lang="en-GB" sz="1800" b="1" kern="1200" dirty="0">
                <a:solidFill>
                  <a:schemeClr val="tx1"/>
                </a:solidFill>
                <a:latin typeface="Arial" panose="020B0604020202020204" pitchFamily="34" charset="0"/>
                <a:ea typeface="Calibri"/>
                <a:cs typeface="Arial" panose="020B0604020202020204" pitchFamily="34" charset="0"/>
              </a:rPr>
              <a:t>Fran PICK OUT 3 examples</a:t>
            </a:r>
          </a:p>
          <a:p>
            <a:pPr marL="0" indent="0" algn="l" defTabSz="914400" rtl="0" eaLnBrk="1" latinLnBrk="0" hangingPunct="1">
              <a:buFont typeface="Arial"/>
              <a:buNone/>
            </a:pPr>
            <a:r>
              <a:rPr lang="en-GB" sz="1800" kern="1200" dirty="0">
                <a:solidFill>
                  <a:schemeClr val="tx1"/>
                </a:solidFill>
                <a:latin typeface="Arial" panose="020B0604020202020204" pitchFamily="34" charset="0"/>
                <a:ea typeface="Calibri"/>
                <a:cs typeface="Arial" panose="020B0604020202020204" pitchFamily="34" charset="0"/>
              </a:rPr>
              <a:t> </a:t>
            </a:r>
          </a:p>
          <a:p>
            <a:pPr marL="0" indent="0" algn="l" defTabSz="914400" rtl="0" eaLnBrk="1" latinLnBrk="0" hangingPunct="1">
              <a:buFont typeface="Arial"/>
              <a:buNone/>
            </a:pPr>
            <a:r>
              <a:rPr lang="en-GB" sz="1800" kern="1200" dirty="0">
                <a:solidFill>
                  <a:schemeClr val="tx1"/>
                </a:solidFill>
                <a:latin typeface="Arial" panose="020B0604020202020204" pitchFamily="34" charset="0"/>
                <a:ea typeface="Calibri"/>
                <a:cs typeface="Arial" panose="020B0604020202020204" pitchFamily="34" charset="0"/>
              </a:rPr>
              <a:t>There are lots of activities that are in progress, but just to pick out a few to share with you: </a:t>
            </a:r>
          </a:p>
          <a:p>
            <a:pPr marL="0" indent="0" algn="l" defTabSz="914400" rtl="0" eaLnBrk="1" latinLnBrk="0" hangingPunct="1">
              <a:buFont typeface="Arial"/>
              <a:buNone/>
            </a:pPr>
            <a:endParaRPr lang="en-GB" sz="1800" kern="1200" dirty="0">
              <a:solidFill>
                <a:schemeClr val="tx1"/>
              </a:solidFill>
              <a:latin typeface="Arial" panose="020B0604020202020204" pitchFamily="34" charset="0"/>
              <a:ea typeface="Calibri"/>
              <a:cs typeface="Arial" panose="020B0604020202020204" pitchFamily="34" charset="0"/>
            </a:endParaRPr>
          </a:p>
          <a:p>
            <a:pPr marL="0" indent="0" algn="l" defTabSz="914400" rtl="0" eaLnBrk="1" latinLnBrk="0" hangingPunct="1">
              <a:buFont typeface="Arial"/>
              <a:buNone/>
            </a:pPr>
            <a:r>
              <a:rPr lang="en-GB" sz="1800" kern="1200" dirty="0">
                <a:solidFill>
                  <a:schemeClr val="tx1"/>
                </a:solidFill>
                <a:latin typeface="Arial" panose="020B0604020202020204" pitchFamily="34" charset="0"/>
                <a:ea typeface="Calibri"/>
                <a:cs typeface="Arial" panose="020B0604020202020204" pitchFamily="34" charset="0"/>
              </a:rPr>
              <a:t>The </a:t>
            </a:r>
            <a:r>
              <a:rPr lang="en-GB" sz="1800" kern="1200" dirty="0" err="1">
                <a:solidFill>
                  <a:schemeClr val="tx1"/>
                </a:solidFill>
                <a:latin typeface="Arial" panose="020B0604020202020204" pitchFamily="34" charset="0"/>
                <a:ea typeface="Calibri"/>
                <a:cs typeface="Arial" panose="020B0604020202020204" pitchFamily="34" charset="0"/>
              </a:rPr>
              <a:t>Alzheimers</a:t>
            </a:r>
            <a:r>
              <a:rPr lang="en-GB" sz="1800" kern="1200" dirty="0">
                <a:solidFill>
                  <a:schemeClr val="tx1"/>
                </a:solidFill>
                <a:latin typeface="Arial" panose="020B0604020202020204" pitchFamily="34" charset="0"/>
                <a:ea typeface="Calibri"/>
                <a:cs typeface="Arial" panose="020B0604020202020204" pitchFamily="34" charset="0"/>
              </a:rPr>
              <a:t> Society has published their dementia training report ‘Because we’re human too – why dementia training for care workers matters and how to deliver it’. </a:t>
            </a:r>
          </a:p>
          <a:p>
            <a:pPr marL="0" algn="l" defTabSz="914400" rtl="0" eaLnBrk="1" latinLnBrk="0" hangingPunct="1"/>
            <a:endParaRPr lang="en-GB" sz="1800" kern="1200" dirty="0">
              <a:solidFill>
                <a:schemeClr val="tx1"/>
              </a:solidFill>
              <a:latin typeface="Arial" panose="020B0604020202020204" pitchFamily="34" charset="0"/>
              <a:ea typeface="Calibri"/>
              <a:cs typeface="Arial" panose="020B0604020202020204" pitchFamily="34" charset="0"/>
            </a:endParaRPr>
          </a:p>
          <a:p>
            <a:pPr marL="0" algn="l" defTabSz="914400" rtl="0" eaLnBrk="1" latinLnBrk="0" hangingPunct="1"/>
            <a:r>
              <a:rPr lang="en-GB" sz="1800" kern="1200" dirty="0">
                <a:solidFill>
                  <a:schemeClr val="tx1"/>
                </a:solidFill>
                <a:latin typeface="Arial" panose="020B0604020202020204" pitchFamily="34" charset="0"/>
                <a:ea typeface="Calibri"/>
                <a:cs typeface="Arial" panose="020B0604020202020204" pitchFamily="34" charset="0"/>
              </a:rPr>
              <a:t>The main recommendation from the strategy that is being progressed by Government is the Fair Pay Agreement which is in early days and there’s a new group led by DHSC for this</a:t>
            </a:r>
          </a:p>
          <a:p>
            <a:pPr marL="0" algn="l" defTabSz="914400" rtl="0" eaLnBrk="1" latinLnBrk="0" hangingPunct="1"/>
            <a:endParaRPr lang="en-GB" sz="1800" kern="1200" dirty="0">
              <a:solidFill>
                <a:schemeClr val="tx1"/>
              </a:solidFill>
              <a:latin typeface="Arial" panose="020B0604020202020204" pitchFamily="34" charset="0"/>
              <a:ea typeface="Calibri"/>
              <a:cs typeface="Arial" panose="020B0604020202020204" pitchFamily="34" charset="0"/>
            </a:endParaRPr>
          </a:p>
          <a:p>
            <a:pPr marL="0" algn="l" defTabSz="914400" rtl="0" eaLnBrk="1" fontAlgn="base" latinLnBrk="0" hangingPunct="1"/>
            <a:r>
              <a:rPr lang="en-GB" sz="1800" kern="1200" dirty="0">
                <a:solidFill>
                  <a:schemeClr val="tx1"/>
                </a:solidFill>
                <a:latin typeface="Arial" panose="020B0604020202020204" pitchFamily="34" charset="0"/>
                <a:ea typeface="Calibri"/>
                <a:cs typeface="Arial" panose="020B0604020202020204" pitchFamily="34" charset="0"/>
              </a:rPr>
              <a:t>​Work is underway with the Council of Deans for Health, Skills for Care and partners to develop a strategy to promote and support the value and opportunities for adult social care placements as a placement of choice in higher education institutions. </a:t>
            </a:r>
          </a:p>
          <a:p>
            <a:pPr marL="0" algn="l" defTabSz="914400" rtl="0" eaLnBrk="1" fontAlgn="base" latinLnBrk="0" hangingPunct="1"/>
            <a:endParaRPr lang="en-GB" sz="18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800" kern="1200" dirty="0">
                <a:solidFill>
                  <a:schemeClr val="tx1"/>
                </a:solidFill>
                <a:latin typeface="Arial" panose="020B0604020202020204" pitchFamily="34" charset="0"/>
                <a:ea typeface="Calibri"/>
                <a:cs typeface="Arial" panose="020B0604020202020204" pitchFamily="34" charset="0"/>
              </a:rPr>
              <a:t>Work on phase 2 of the Care Workforce Pathway continues.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8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800" kern="1200" dirty="0">
                <a:solidFill>
                  <a:schemeClr val="tx1"/>
                </a:solidFill>
                <a:latin typeface="Arial" panose="020B0604020202020204" pitchFamily="34" charset="0"/>
                <a:ea typeface="Calibri"/>
                <a:cs typeface="Arial" panose="020B0604020202020204" pitchFamily="34" charset="0"/>
              </a:rPr>
              <a:t>Research into the impact of adult social care regulation​: this will focus on the question Should the adult social care workforce be regulated? The project is being led by Skills for Care and Development and will focus on what can we learn from existing regulation of care workers in adult social care in various countries, focusing on the impact, the different models, and the implications and costs for regulating the adult social care workforce in England. </a:t>
            </a:r>
            <a:r>
              <a:rPr lang="en-US" sz="1800" kern="1200" dirty="0">
                <a:solidFill>
                  <a:schemeClr val="tx1"/>
                </a:solidFill>
                <a:latin typeface="Arial" panose="020B0604020202020204" pitchFamily="34" charset="0"/>
                <a:ea typeface="Calibri"/>
                <a:cs typeface="Arial" panose="020B0604020202020204" pitchFamily="34" charset="0"/>
              </a:rPr>
              <a:t>​ There is a paper going to the </a:t>
            </a:r>
            <a:r>
              <a:rPr lang="en-GB" sz="1800" kern="1200" dirty="0">
                <a:solidFill>
                  <a:schemeClr val="tx1"/>
                </a:solidFill>
                <a:latin typeface="Arial" panose="020B0604020202020204" pitchFamily="34" charset="0"/>
                <a:ea typeface="Calibri"/>
                <a:cs typeface="Arial" panose="020B0604020202020204" pitchFamily="34" charset="0"/>
              </a:rPr>
              <a:t>Alliance Board to seek approval and funds for the research at the end of January</a:t>
            </a:r>
          </a:p>
          <a:p>
            <a:pPr marL="0" algn="l" defTabSz="914400" rtl="0" eaLnBrk="1" latinLnBrk="0" hangingPunct="1"/>
            <a:endParaRPr lang="en-GB" sz="1800" kern="1200" dirty="0">
              <a:solidFill>
                <a:schemeClr val="tx1"/>
              </a:solidFill>
              <a:latin typeface="Arial" panose="020B0604020202020204" pitchFamily="34" charset="0"/>
              <a:ea typeface="Calibri"/>
              <a:cs typeface="Arial" panose="020B0604020202020204" pitchFamily="34" charset="0"/>
            </a:endParaRPr>
          </a:p>
          <a:p>
            <a:pPr marL="0" algn="l" defTabSz="914400" rtl="0" eaLnBrk="1" latinLnBrk="0" hangingPunct="1"/>
            <a:r>
              <a:rPr lang="en-GB" sz="1800" kern="1200" dirty="0">
                <a:solidFill>
                  <a:schemeClr val="tx1"/>
                </a:solidFill>
                <a:latin typeface="Arial" panose="020B0604020202020204" pitchFamily="34" charset="0"/>
                <a:ea typeface="Calibri"/>
                <a:cs typeface="Arial" panose="020B0604020202020204" pitchFamily="34" charset="0"/>
              </a:rPr>
              <a:t>NCF are leading work to pilot a new Care Technologist role, learning from Scotland and similar models in other countries, for example the Netherlands. They have got some funding from the Rayne foundation and the project is just getting going and will include the development of a Level 3 </a:t>
            </a:r>
            <a:r>
              <a:rPr lang="en-GB" sz="1800" kern="1200" dirty="0" err="1">
                <a:solidFill>
                  <a:schemeClr val="tx1"/>
                </a:solidFill>
                <a:latin typeface="Arial" panose="020B0604020202020204" pitchFamily="34" charset="0"/>
                <a:ea typeface="Calibri"/>
                <a:cs typeface="Arial" panose="020B0604020202020204" pitchFamily="34" charset="0"/>
              </a:rPr>
              <a:t>award</a:t>
            </a:r>
            <a:r>
              <a:rPr lang="en-GB" sz="1800" kern="1200" dirty="0" err="1">
                <a:solidFill>
                  <a:schemeClr val="tx1"/>
                </a:solidFill>
                <a:latin typeface="Arial" panose="020B0604020202020204" pitchFamily="34" charset="0"/>
                <a:ea typeface="Calibri"/>
                <a:cs typeface="Arial" panose="020B0604020202020204" pitchFamily="34" charset="0"/>
                <a:hlinkClick r:id="rId3">
                  <a:extLst>
                    <a:ext uri="{A12FA001-AC4F-418D-AE19-62706E023703}">
                      <ahyp:hlinkClr xmlns:ahyp="http://schemas.microsoft.com/office/drawing/2018/hyperlinkcolor" val="tx"/>
                    </a:ext>
                  </a:extLst>
                </a:hlinkClick>
              </a:rPr>
              <a:t>The</a:t>
            </a:r>
            <a:r>
              <a:rPr lang="en-GB" sz="1800" kern="1200" dirty="0">
                <a:solidFill>
                  <a:schemeClr val="tx1"/>
                </a:solidFill>
                <a:latin typeface="Arial" panose="020B0604020202020204" pitchFamily="34" charset="0"/>
                <a:ea typeface="Calibri"/>
                <a:cs typeface="Arial" panose="020B0604020202020204" pitchFamily="34" charset="0"/>
                <a:hlinkClick r:id="rId3">
                  <a:extLst>
                    <a:ext uri="{A12FA001-AC4F-418D-AE19-62706E023703}">
                      <ahyp:hlinkClr xmlns:ahyp="http://schemas.microsoft.com/office/drawing/2018/hyperlinkcolor" val="tx"/>
                    </a:ext>
                  </a:extLst>
                </a:hlinkClick>
              </a:rPr>
              <a:t> Care Technologist Project - Scottish Care</a:t>
            </a:r>
            <a:endParaRPr lang="en-GB" sz="1800" kern="1200" dirty="0">
              <a:solidFill>
                <a:schemeClr val="tx1"/>
              </a:solidFill>
              <a:latin typeface="Arial" panose="020B0604020202020204" pitchFamily="34" charset="0"/>
              <a:ea typeface="Calibri"/>
              <a:cs typeface="Arial" panose="020B0604020202020204" pitchFamily="34" charset="0"/>
            </a:endParaRPr>
          </a:p>
          <a:p>
            <a:pPr marL="0" algn="l" defTabSz="914400" rtl="0" eaLnBrk="1" latinLnBrk="0" hangingPunct="1"/>
            <a:r>
              <a:rPr lang="en-GB" sz="1800" kern="1200" dirty="0">
                <a:solidFill>
                  <a:schemeClr val="tx1"/>
                </a:solidFill>
                <a:latin typeface="Arial" panose="020B0604020202020204" pitchFamily="34" charset="0"/>
                <a:ea typeface="Calibri"/>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ptos"/>
              </a:rPr>
              <a:t>Skills for Care have launched two new face to face programmes in partnership with </a:t>
            </a:r>
            <a:r>
              <a:rPr lang="en-GB" sz="1100" dirty="0" err="1">
                <a:latin typeface="Aptos"/>
              </a:rPr>
              <a:t>NDTi</a:t>
            </a:r>
            <a:r>
              <a:rPr lang="en-GB" sz="1100" dirty="0">
                <a:latin typeface="Aptos"/>
              </a:rPr>
              <a:t> to support the development of Directors of Adult Social Services</a:t>
            </a:r>
          </a:p>
          <a:p>
            <a:r>
              <a:rPr lang="en-GB" sz="1100" dirty="0">
                <a:latin typeface="Aptos"/>
              </a:rPr>
              <a:t>This includes the </a:t>
            </a:r>
            <a:br>
              <a:rPr lang="en-GB" sz="1800" dirty="0">
                <a:solidFill>
                  <a:srgbClr val="000000"/>
                </a:solidFill>
                <a:effectLst/>
                <a:latin typeface="Arial" panose="020B0604020202020204" pitchFamily="34" charset="0"/>
                <a:ea typeface="Aptos" panose="020B0004020202020204" pitchFamily="34" charset="0"/>
              </a:rPr>
            </a:br>
            <a:r>
              <a:rPr lang="en-GB" sz="1800" b="1" u="sng" strike="noStrike" dirty="0">
                <a:solidFill>
                  <a:srgbClr val="0000FF"/>
                </a:solidFill>
                <a:effectLst/>
                <a:latin typeface="Arial" panose="020B0604020202020204" pitchFamily="34" charset="0"/>
                <a:ea typeface="Aptos" panose="020B0004020202020204" pitchFamily="34" charset="0"/>
                <a:hlinkClick r:id="rId4"/>
              </a:rPr>
              <a:t>Becoming a Director of Adult Social Services programme</a:t>
            </a:r>
            <a:r>
              <a:rPr lang="en-GB" sz="1800" dirty="0">
                <a:solidFill>
                  <a:srgbClr val="000000"/>
                </a:solidFill>
                <a:effectLst/>
                <a:latin typeface="Arial" panose="020B0604020202020204" pitchFamily="34" charset="0"/>
                <a:ea typeface="Aptos" panose="020B0004020202020204" pitchFamily="34" charset="0"/>
              </a:rPr>
              <a:t> (which replaces our ‘New Directors’ programme) and is for aspiring DASSs only. And the </a:t>
            </a:r>
            <a:r>
              <a:rPr lang="en-GB" sz="1800" dirty="0">
                <a:effectLst/>
                <a:latin typeface="Arial" panose="020B0604020202020204" pitchFamily="34" charset="0"/>
                <a:ea typeface="Aptos" panose="020B0004020202020204" pitchFamily="34" charset="0"/>
              </a:rPr>
              <a:t> </a:t>
            </a:r>
            <a:endParaRPr lang="en-GB" sz="1800" dirty="0">
              <a:effectLst/>
              <a:latin typeface="Times New Roman" panose="02020603050405020304" pitchFamily="18" charset="0"/>
              <a:ea typeface="Aptos" panose="020B0004020202020204" pitchFamily="34" charset="0"/>
            </a:endParaRPr>
          </a:p>
          <a:p>
            <a:r>
              <a:rPr lang="en-GB" sz="1800" b="1" u="sng" strike="noStrike" dirty="0">
                <a:solidFill>
                  <a:srgbClr val="0000FF"/>
                </a:solidFill>
                <a:effectLst/>
                <a:latin typeface="Arial" panose="020B0604020202020204" pitchFamily="34" charset="0"/>
                <a:ea typeface="Aptos" panose="020B0004020202020204" pitchFamily="34" charset="0"/>
                <a:hlinkClick r:id="rId5"/>
              </a:rPr>
              <a:t>Becoming a director in social care programme</a:t>
            </a:r>
            <a:r>
              <a:rPr lang="en-GB" sz="1800" dirty="0">
                <a:solidFill>
                  <a:srgbClr val="000000"/>
                </a:solidFill>
                <a:effectLst/>
                <a:latin typeface="Arial" panose="020B0604020202020204" pitchFamily="34" charset="0"/>
                <a:ea typeface="Aptos" panose="020B0004020202020204" pitchFamily="34" charset="0"/>
              </a:rPr>
              <a:t> – This is a brand new programme and is for anyone who would like to become a director in an adult social care organisation.</a:t>
            </a:r>
            <a:endParaRPr lang="en-GB" sz="1800" dirty="0">
              <a:effectLst/>
              <a:latin typeface="Times New Roman" panose="02020603050405020304" pitchFamily="18" charset="0"/>
              <a:ea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kern="1200" dirty="0">
              <a:solidFill>
                <a:schemeClr val="tx1"/>
              </a:solidFill>
              <a:latin typeface="Arial" panose="020B0604020202020204" pitchFamily="34" charset="0"/>
              <a:ea typeface="Calibri"/>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kern="1200" dirty="0">
                <a:solidFill>
                  <a:schemeClr val="tx1"/>
                </a:solidFill>
                <a:latin typeface="Arial" panose="020B0604020202020204" pitchFamily="34" charset="0"/>
                <a:ea typeface="Calibri"/>
                <a:cs typeface="Arial" panose="020B0604020202020204" pitchFamily="34" charset="0"/>
              </a:rPr>
              <a:t>Promotion of co-developed, sector led delegated healthcare activity principles to support person-</a:t>
            </a:r>
            <a:r>
              <a:rPr lang="en-US" sz="1800" kern="1200" dirty="0" err="1">
                <a:solidFill>
                  <a:schemeClr val="tx1"/>
                </a:solidFill>
                <a:latin typeface="Arial" panose="020B0604020202020204" pitchFamily="34" charset="0"/>
                <a:ea typeface="Calibri"/>
                <a:cs typeface="Arial" panose="020B0604020202020204" pitchFamily="34" charset="0"/>
              </a:rPr>
              <a:t>centred</a:t>
            </a:r>
            <a:r>
              <a:rPr lang="en-US" sz="1800" kern="1200" dirty="0">
                <a:solidFill>
                  <a:schemeClr val="tx1"/>
                </a:solidFill>
                <a:latin typeface="Arial" panose="020B0604020202020204" pitchFamily="34" charset="0"/>
                <a:ea typeface="Calibri"/>
                <a:cs typeface="Arial" panose="020B0604020202020204" pitchFamily="34" charset="0"/>
              </a:rPr>
              <a:t>, safe and effective delegated healthcare with the right governance, education, training and clinical decision-making and oversight. </a:t>
            </a:r>
          </a:p>
          <a:p>
            <a:pPr marL="0" lvl="0" indent="0">
              <a:lnSpc>
                <a:spcPct val="107000"/>
              </a:lnSpc>
              <a:buFont typeface="Arial" panose="020B0604020202020204" pitchFamily="34" charset="0"/>
              <a:buNone/>
            </a:pPr>
            <a:endParaRPr lang="en-GB" sz="1800" dirty="0">
              <a:effectLst/>
              <a:latin typeface="Arial"/>
              <a:ea typeface="Calibri"/>
              <a:cs typeface="Arial"/>
            </a:endParaRPr>
          </a:p>
        </p:txBody>
      </p:sp>
      <p:sp>
        <p:nvSpPr>
          <p:cNvPr id="4" name="Slide Number Placeholder 3">
            <a:extLst>
              <a:ext uri="{FF2B5EF4-FFF2-40B4-BE49-F238E27FC236}">
                <a16:creationId xmlns:a16="http://schemas.microsoft.com/office/drawing/2014/main" id="{FFD28817-3146-EC34-58E0-EBAAC96F4C10}"/>
              </a:ext>
            </a:extLst>
          </p:cNvPr>
          <p:cNvSpPr>
            <a:spLocks noGrp="1"/>
          </p:cNvSpPr>
          <p:nvPr>
            <p:ph type="sldNum" sz="quarter" idx="5"/>
          </p:nvPr>
        </p:nvSpPr>
        <p:spPr/>
        <p:txBody>
          <a:bodyPr/>
          <a:lstStyle/>
          <a:p>
            <a:fld id="{60DDC71A-9620-4A95-B929-DC5631681A40}" type="slidenum">
              <a:rPr lang="en-GB" smtClean="0"/>
              <a:t>8</a:t>
            </a:fld>
            <a:endParaRPr lang="en-GB"/>
          </a:p>
        </p:txBody>
      </p:sp>
    </p:spTree>
    <p:extLst>
      <p:ext uri="{BB962C8B-B14F-4D97-AF65-F5344CB8AC3E}">
        <p14:creationId xmlns:p14="http://schemas.microsoft.com/office/powerpoint/2010/main" val="103961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2D41E-DF02-564A-637C-E4558CD66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B1581-1991-8774-7820-8B35C0C87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0F896-8AD7-C8B0-3BBC-CB6EAF997097}"/>
              </a:ext>
            </a:extLst>
          </p:cNvPr>
          <p:cNvSpPr>
            <a:spLocks noGrp="1"/>
          </p:cNvSpPr>
          <p:nvPr>
            <p:ph type="body" idx="1"/>
          </p:nvPr>
        </p:nvSpPr>
        <p:spPr/>
        <p:txBody>
          <a:bodyPr/>
          <a:lstStyle/>
          <a:p>
            <a:pPr marL="0" lvl="0" indent="0" algn="l" defTabSz="914400" rtl="0" eaLnBrk="1" latinLnBrk="0" hangingPunct="1">
              <a:lnSpc>
                <a:spcPct val="107000"/>
              </a:lnSpc>
              <a:buFont typeface="Arial" panose="020B0604020202020204" pitchFamily="34" charset="0"/>
              <a:buNone/>
            </a:pPr>
            <a:r>
              <a:rPr lang="en-GB" sz="1800" kern="1200" dirty="0">
                <a:solidFill>
                  <a:schemeClr val="tx1"/>
                </a:solidFill>
                <a:latin typeface="Arial" panose="020B0604020202020204" pitchFamily="34" charset="0"/>
                <a:ea typeface="Calibri"/>
                <a:cs typeface="Arial" panose="020B0604020202020204" pitchFamily="34" charset="0"/>
              </a:rPr>
              <a:t>Fran Pick out 3 examples </a:t>
            </a:r>
          </a:p>
          <a:p>
            <a:pPr marL="0" lvl="0" indent="0" algn="l" defTabSz="914400" rtl="0" eaLnBrk="1" latinLnBrk="0" hangingPunct="1">
              <a:lnSpc>
                <a:spcPct val="107000"/>
              </a:lnSpc>
              <a:buFont typeface="Arial" panose="020B0604020202020204" pitchFamily="34" charset="0"/>
              <a:buNone/>
            </a:pPr>
            <a:r>
              <a:rPr lang="en-GB" sz="1800" kern="1200" dirty="0">
                <a:solidFill>
                  <a:schemeClr val="tx1"/>
                </a:solidFill>
                <a:latin typeface="Arial" panose="020B0604020202020204" pitchFamily="34" charset="0"/>
                <a:ea typeface="Calibri"/>
                <a:cs typeface="Arial" panose="020B0604020202020204" pitchFamily="34" charset="0"/>
              </a:rPr>
              <a:t>The Strategy is a  15 year strategy, so there are several areas that are in the pipeline to work on that haven’t begun, – or areas we know the government aren’t focusing on at the moment but we know that work is happening in the sector….. </a:t>
            </a: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endParaRPr lang="en-GB" sz="1800" kern="1200" dirty="0">
              <a:solidFill>
                <a:schemeClr val="tx1"/>
              </a:solidFill>
              <a:latin typeface="Arial" panose="020B0604020202020204" pitchFamily="34" charset="0"/>
              <a:ea typeface="Calibri"/>
              <a:cs typeface="Arial" panose="020B0604020202020204" pitchFamily="34" charset="0"/>
            </a:endParaRP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r>
              <a:rPr lang="en-GB" sz="1800" kern="1200" dirty="0">
                <a:solidFill>
                  <a:schemeClr val="tx1"/>
                </a:solidFill>
                <a:latin typeface="Arial" panose="020B0604020202020204" pitchFamily="34" charset="0"/>
                <a:ea typeface="Calibri"/>
                <a:cs typeface="Arial" panose="020B0604020202020204" pitchFamily="34" charset="0"/>
              </a:rPr>
              <a:t>The Strategy recommends a national 10-year attraction plan focusing on men, younger people and people with tech skills. There is also a recommendation focusing on Attracting workers to social care in coastal and rural areas/ Although national work on these haven’t started we are aware that work in local areas has started to look at this, and I’m sure we will be coming to local areas to gather and share learning. </a:t>
            </a: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endParaRPr lang="en-GB" sz="1800" kern="1200" dirty="0">
              <a:solidFill>
                <a:schemeClr val="tx1"/>
              </a:solidFill>
              <a:latin typeface="Arial" panose="020B0604020202020204" pitchFamily="34" charset="0"/>
              <a:ea typeface="Calibri"/>
              <a:cs typeface="Arial" panose="020B0604020202020204" pitchFamily="34" charset="0"/>
            </a:endParaRP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r>
              <a:rPr lang="en-GB" sz="1800" kern="1200" dirty="0">
                <a:solidFill>
                  <a:schemeClr val="tx1"/>
                </a:solidFill>
                <a:latin typeface="Arial" panose="020B0604020202020204" pitchFamily="34" charset="0"/>
                <a:ea typeface="Calibri"/>
                <a:cs typeface="Arial" panose="020B0604020202020204" pitchFamily="34" charset="0"/>
              </a:rPr>
              <a:t>The CQC has a number of recommendations focused on regulator actions, as we all know CQC have been in a difficult place and have lots of work to do internally but they are members of the Oversight Executive Group and starting to pick up some of their recommendations </a:t>
            </a: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endParaRPr lang="en-GB" sz="1800" kern="1200" dirty="0">
              <a:solidFill>
                <a:schemeClr val="tx1"/>
              </a:solidFill>
              <a:latin typeface="Arial" panose="020B0604020202020204" pitchFamily="34" charset="0"/>
              <a:ea typeface="Calibri"/>
              <a:cs typeface="Arial" panose="020B0604020202020204" pitchFamily="34" charset="0"/>
            </a:endParaRP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endParaRPr lang="en-GB" sz="1800" kern="1200" dirty="0">
              <a:solidFill>
                <a:schemeClr val="tx1"/>
              </a:solidFill>
              <a:latin typeface="Arial" panose="020B0604020202020204" pitchFamily="34" charset="0"/>
              <a:ea typeface="Calibri"/>
              <a:cs typeface="Arial" panose="020B0604020202020204" pitchFamily="34" charset="0"/>
            </a:endParaRP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r>
              <a:rPr lang="en-GB" sz="1800" kern="1200" dirty="0">
                <a:solidFill>
                  <a:schemeClr val="tx1"/>
                </a:solidFill>
                <a:latin typeface="Arial" panose="020B0604020202020204" pitchFamily="34" charset="0"/>
                <a:ea typeface="Calibri"/>
                <a:cs typeface="Arial" panose="020B0604020202020204" pitchFamily="34" charset="0"/>
              </a:rPr>
              <a:t>There are a few recommendations specifically for Registered Managers – one looking at support for new RMs and recommending that a enhanced support programme for new managers is piloted -  similar in style to the support offered to newly qualified Social Workers. </a:t>
            </a: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endParaRPr lang="en-GB" sz="1800" kern="1200" dirty="0">
              <a:solidFill>
                <a:schemeClr val="tx1"/>
              </a:solidFill>
              <a:latin typeface="Arial" panose="020B0604020202020204" pitchFamily="34" charset="0"/>
              <a:ea typeface="Calibri"/>
              <a:cs typeface="Arial" panose="020B0604020202020204" pitchFamily="34" charset="0"/>
            </a:endParaRP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r>
              <a:rPr lang="en-GB" sz="1800" kern="1200" dirty="0">
                <a:solidFill>
                  <a:schemeClr val="tx1"/>
                </a:solidFill>
                <a:latin typeface="Arial" panose="020B0604020202020204" pitchFamily="34" charset="0"/>
                <a:ea typeface="Calibri"/>
                <a:cs typeface="Arial" panose="020B0604020202020204" pitchFamily="34" charset="0"/>
              </a:rPr>
              <a:t>One focuses on researching what would need to happen, the implications and costs for setting up a professional body for registered managers with a code of conduct, competency and development framework to include degree and master’s level qualifications. </a:t>
            </a: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endParaRPr lang="en-GB" sz="1800" kern="1200" dirty="0">
              <a:solidFill>
                <a:schemeClr val="tx1"/>
              </a:solidFill>
              <a:latin typeface="Arial" panose="020B0604020202020204" pitchFamily="34" charset="0"/>
              <a:ea typeface="Calibri"/>
              <a:cs typeface="Arial" panose="020B0604020202020204" pitchFamily="34" charset="0"/>
            </a:endParaRP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r>
              <a:rPr lang="en-GB" sz="1800" kern="1200" dirty="0">
                <a:solidFill>
                  <a:schemeClr val="tx1"/>
                </a:solidFill>
                <a:latin typeface="Arial" panose="020B0604020202020204" pitchFamily="34" charset="0"/>
                <a:ea typeface="Calibri"/>
                <a:cs typeface="Arial" panose="020B0604020202020204" pitchFamily="34" charset="0"/>
              </a:rPr>
              <a:t>And another looking at making it a requirement for care services to be led by a qualified registered manager with a minimum foundation degree qualification (level 5) and support opportunities for registered managers to undertake full degree programmes or master’s degree programmes. </a:t>
            </a: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endParaRPr lang="en-GB" sz="1800" kern="1200" dirty="0">
              <a:solidFill>
                <a:schemeClr val="tx1"/>
              </a:solidFill>
              <a:latin typeface="Arial" panose="020B0604020202020204" pitchFamily="34" charset="0"/>
              <a:ea typeface="Calibri"/>
              <a:cs typeface="Arial" panose="020B0604020202020204" pitchFamily="34" charset="0"/>
            </a:endParaRPr>
          </a:p>
          <a:p>
            <a:pPr marL="0" lvl="0" indent="0" algn="l" defTabSz="914400" rtl="0" eaLnBrk="1" latinLnBrk="0" hangingPunct="1">
              <a:lnSpc>
                <a:spcPct val="107000"/>
              </a:lnSpc>
              <a:spcAft>
                <a:spcPts val="800"/>
              </a:spcAft>
              <a:buSzPts val="1000"/>
              <a:buFont typeface="Symbol" panose="05050102010706020507" pitchFamily="18" charset="2"/>
              <a:buNone/>
              <a:tabLst>
                <a:tab pos="457200" algn="l"/>
              </a:tabLst>
            </a:pPr>
            <a:r>
              <a:rPr lang="en-GB" sz="1800" kern="1200" dirty="0">
                <a:solidFill>
                  <a:schemeClr val="tx1"/>
                </a:solidFill>
                <a:latin typeface="Arial" panose="020B0604020202020204" pitchFamily="34" charset="0"/>
                <a:ea typeface="Calibri"/>
                <a:cs typeface="Arial" panose="020B0604020202020204" pitchFamily="34" charset="0"/>
              </a:rPr>
              <a:t>Then there are also several recommendations focusing on wellbeing and Equality Diversity and inclusion including a commitment to support employers with guidance on prioritising staff wellbeing and tackling workplace harassment and violence. There is a recommendation on Promoting uptake of NHS Health Checks to adult social care workers (we know this is happening in some areas, with  health check nurses coming to places of work to offer checks and in Staffordshire Health check nurse came to a RM network meeting and did checks for RMs at the meeting).  And there is a focus on Workforce race equality, specifically focused on supporting the Social Care Workforce Race Equality Standards </a:t>
            </a:r>
          </a:p>
          <a:p>
            <a:pPr marL="0" lvl="0" indent="0">
              <a:lnSpc>
                <a:spcPct val="107000"/>
              </a:lnSpc>
              <a:buFont typeface="Arial" panose="020B0604020202020204" pitchFamily="34" charset="0"/>
              <a:buNone/>
            </a:pPr>
            <a:endParaRPr lang="en-GB" sz="1800" dirty="0">
              <a:effectLst/>
              <a:latin typeface="Arial"/>
              <a:ea typeface="Calibri"/>
              <a:cs typeface="Arial"/>
            </a:endParaRPr>
          </a:p>
        </p:txBody>
      </p:sp>
      <p:sp>
        <p:nvSpPr>
          <p:cNvPr id="4" name="Slide Number Placeholder 3">
            <a:extLst>
              <a:ext uri="{FF2B5EF4-FFF2-40B4-BE49-F238E27FC236}">
                <a16:creationId xmlns:a16="http://schemas.microsoft.com/office/drawing/2014/main" id="{A0CF7AC6-5F8E-14C2-5B32-AEF6A255ECEE}"/>
              </a:ext>
            </a:extLst>
          </p:cNvPr>
          <p:cNvSpPr>
            <a:spLocks noGrp="1"/>
          </p:cNvSpPr>
          <p:nvPr>
            <p:ph type="sldNum" sz="quarter" idx="5"/>
          </p:nvPr>
        </p:nvSpPr>
        <p:spPr/>
        <p:txBody>
          <a:bodyPr/>
          <a:lstStyle/>
          <a:p>
            <a:fld id="{60DDC71A-9620-4A95-B929-DC5631681A40}" type="slidenum">
              <a:rPr lang="en-GB" smtClean="0"/>
              <a:t>9</a:t>
            </a:fld>
            <a:endParaRPr lang="en-GB"/>
          </a:p>
        </p:txBody>
      </p:sp>
    </p:spTree>
    <p:extLst>
      <p:ext uri="{BB962C8B-B14F-4D97-AF65-F5344CB8AC3E}">
        <p14:creationId xmlns:p14="http://schemas.microsoft.com/office/powerpoint/2010/main" val="331239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15217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21517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913949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sz="3000" b="1" i="0">
                <a:solidFill>
                  <a:schemeClr val="bg1"/>
                </a:solidFill>
                <a:latin typeface="HelveticaNeueLTStd-Bd"/>
                <a:cs typeface="HelveticaNeueLTStd-Bd"/>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979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97210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50848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0939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60338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90628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72774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17398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55974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24010975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SCworkforcestrategy@skillsforcare.org.uk"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hyperlink" Target="https://www.skillsforcare.org.uk/Developing-your-workforce/Guide-to-developing-your-staff/Statutory-and-mandatory-training.aspx" TargetMode="External"/><Relationship Id="rId13" Type="http://schemas.openxmlformats.org/officeDocument/2006/relationships/hyperlink" Target="https://www.skillsforcare.org.uk/Recruitment-support/Retaining-your-workforce/Retaining-your-workforce.aspx" TargetMode="External"/><Relationship Id="rId3" Type="http://schemas.openxmlformats.org/officeDocument/2006/relationships/image" Target="../media/image11.jpeg"/><Relationship Id="rId7" Type="http://schemas.openxmlformats.org/officeDocument/2006/relationships/hyperlink" Target="https://www.skillsforcare.org.uk/Adult-Social-Care-Workforce-Data/Adult-Social-Care-Workforce-Data-Set/Adult-Social-Care-Workforce-Data-Set.aspx" TargetMode="External"/><Relationship Id="rId12" Type="http://schemas.openxmlformats.org/officeDocument/2006/relationships/hyperlink" Target="https://www.skillsforcare.org.uk/Support-for-leaders-and-managers/Managing-a-service/Digital-technology-and-social-care/Digital-Skills-eLearning.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skillsforcare.org.uk/Recruitment-support/Recruitment-support.aspx" TargetMode="External"/><Relationship Id="rId11" Type="http://schemas.openxmlformats.org/officeDocument/2006/relationships/hyperlink" Target="https://www.skillsforcare.org.uk/Support-for-leaders-and-managers/Supporting-a-diverse-workforce/Supporting-a-diverse-workforce.aspx" TargetMode="External"/><Relationship Id="rId5" Type="http://schemas.openxmlformats.org/officeDocument/2006/relationships/hyperlink" Target="https://www.skillsforcare.org.uk/Support-for-leaders-and-managers/Managing-people/Wellbeing/Wellbeing.aspx" TargetMode="External"/><Relationship Id="rId10" Type="http://schemas.openxmlformats.org/officeDocument/2006/relationships/hyperlink" Target="https://www.skillsforcare.org.uk/Workforce-Strategy/Implementation/Implementation.aspx" TargetMode="External"/><Relationship Id="rId4" Type="http://schemas.openxmlformats.org/officeDocument/2006/relationships/hyperlink" Target="https://www.skillsforcare.org.uk/Funding/Workforce-Development-Fund/Changes-to-funding-for-learning-and-development-for-adult-social-care.aspx" TargetMode="External"/><Relationship Id="rId9" Type="http://schemas.openxmlformats.org/officeDocument/2006/relationships/hyperlink" Target="https://www.skillsforcare.org.uk/Developing-your-workforce/Care-workforce-pathway/Care-workforce-pathway-for-adult-social-care.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www.skillsforcare.org.uk/Support-for-leaders-and-managers/Skills-for-Care-support-in-your-area/Skills-for-Care-support-in-your-area.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ASCworkforcestrategy@skillsforcare.org.uk" TargetMode="External"/><Relationship Id="rId5" Type="http://schemas.openxmlformats.org/officeDocument/2006/relationships/hyperlink" Target="http://www.ascworkforcestrategy.co.uk/"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player.vimeo.com/video/994974450?app_id=122963"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ascworkforcestrategy.co.uk/"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7FF64E44_C7CAB09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1.jpe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image" Target="../media/image12.png"/><Relationship Id="rId9" Type="http://schemas.openxmlformats.org/officeDocument/2006/relationships/chart" Target="../charts/chart5.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www.skillsforcare.org.uk/Developing-your-workforce/Guide-to-developing-your-staff/Statutory-and-mandatory-training.aspx" TargetMode="External"/><Relationship Id="rId5" Type="http://schemas.openxmlformats.org/officeDocument/2006/relationships/hyperlink" Target="https://www.skillsforcare.org.uk/Support-for-leaders-and-managers/Managing-a-service/Prevention-in-social-care/Ten-public-health-tips-elearning-module.aspx" TargetMode="External"/><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hand of an old person">
            <a:extLst>
              <a:ext uri="{FF2B5EF4-FFF2-40B4-BE49-F238E27FC236}">
                <a16:creationId xmlns:a16="http://schemas.microsoft.com/office/drawing/2014/main" id="{F6969A47-1641-544C-94CC-50EB2388A8DE}"/>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b="15625"/>
          <a:stretch/>
        </p:blipFill>
        <p:spPr>
          <a:xfrm flipH="1">
            <a:off x="0" y="0"/>
            <a:ext cx="12192000" cy="6858000"/>
          </a:xfrm>
          <a:prstGeom prst="rect">
            <a:avLst/>
          </a:prstGeom>
        </p:spPr>
      </p:pic>
      <p:sp>
        <p:nvSpPr>
          <p:cNvPr id="5" name="TextBox 4">
            <a:extLst>
              <a:ext uri="{FF2B5EF4-FFF2-40B4-BE49-F238E27FC236}">
                <a16:creationId xmlns:a16="http://schemas.microsoft.com/office/drawing/2014/main" id="{7F5A75EA-654F-409E-8E02-42EA1A206C44}"/>
              </a:ext>
            </a:extLst>
          </p:cNvPr>
          <p:cNvSpPr txBox="1"/>
          <p:nvPr/>
        </p:nvSpPr>
        <p:spPr>
          <a:xfrm>
            <a:off x="0" y="4519564"/>
            <a:ext cx="10260463" cy="707886"/>
          </a:xfrm>
          <a:prstGeom prst="rect">
            <a:avLst/>
          </a:prstGeom>
          <a:solidFill>
            <a:srgbClr val="33A3AA"/>
          </a:solid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The Adult Social Care Workforce Strategy</a:t>
            </a:r>
            <a:endParaRPr lang="en-GB" sz="4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BE42016-2B1C-B7B5-A6B7-0D3A01B28A25}"/>
              </a:ext>
            </a:extLst>
          </p:cNvPr>
          <p:cNvSpPr txBox="1"/>
          <p:nvPr/>
        </p:nvSpPr>
        <p:spPr>
          <a:xfrm>
            <a:off x="0" y="6310278"/>
            <a:ext cx="6986588" cy="461665"/>
          </a:xfrm>
          <a:prstGeom prst="rect">
            <a:avLst/>
          </a:prstGeom>
          <a:solidFill>
            <a:srgbClr val="33A3AA"/>
          </a:solidFill>
          <a:ln>
            <a:noFill/>
          </a:ln>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hlinkClick r:id="rId4"/>
              </a:rPr>
              <a:t>ASCworkforcestrategy@skillsforcare.org.uk</a:t>
            </a:r>
            <a:r>
              <a:rPr lang="en-US" sz="2400" b="1" dirty="0">
                <a:solidFill>
                  <a:schemeClr val="bg1"/>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42DECDC-63D8-370A-65FC-226F6AE02F49}"/>
              </a:ext>
            </a:extLst>
          </p:cNvPr>
          <p:cNvSpPr txBox="1"/>
          <p:nvPr/>
        </p:nvSpPr>
        <p:spPr>
          <a:xfrm>
            <a:off x="-1" y="5359740"/>
            <a:ext cx="8424121" cy="830997"/>
          </a:xfrm>
          <a:prstGeom prst="rect">
            <a:avLst/>
          </a:prstGeom>
          <a:solidFill>
            <a:srgbClr val="33A3AA"/>
          </a:solidFill>
          <a:ln>
            <a:noFill/>
          </a:ln>
        </p:spPr>
        <p:txBody>
          <a:bodyPr wrap="square" lIns="91440" tIns="45720" rIns="91440" bIns="45720" rtlCol="0" anchor="t">
            <a:spAutoFit/>
          </a:bodyPr>
          <a:lstStyle/>
          <a:p>
            <a:r>
              <a:rPr lang="en-US" sz="2400" b="1" dirty="0">
                <a:solidFill>
                  <a:schemeClr val="bg1"/>
                </a:solidFill>
                <a:latin typeface="Arial"/>
                <a:cs typeface="Arial"/>
              </a:rPr>
              <a:t>Sarah Gilbert and Fran Simons</a:t>
            </a:r>
            <a:br>
              <a:rPr lang="en-US" sz="2400" b="1" dirty="0">
                <a:solidFill>
                  <a:schemeClr val="bg1"/>
                </a:solidFill>
                <a:latin typeface="Arial"/>
                <a:cs typeface="Arial"/>
              </a:rPr>
            </a:br>
            <a:r>
              <a:rPr lang="en-US" sz="2400" b="1" dirty="0">
                <a:solidFill>
                  <a:schemeClr val="bg1"/>
                </a:solidFill>
                <a:latin typeface="Arial"/>
                <a:cs typeface="Arial"/>
              </a:rPr>
              <a:t>Workforce Strategy Implementation Unit, Skills for Care  </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776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345-C557-DEBB-C882-18817E35D9B4}"/>
            </a:ext>
          </a:extLst>
        </p:cNvPr>
        <p:cNvGrpSpPr/>
        <p:nvPr/>
      </p:nvGrpSpPr>
      <p:grpSpPr>
        <a:xfrm>
          <a:off x="0" y="0"/>
          <a:ext cx="0" cy="0"/>
          <a:chOff x="0" y="0"/>
          <a:chExt cx="0" cy="0"/>
        </a:xfrm>
      </p:grpSpPr>
      <p:pic>
        <p:nvPicPr>
          <p:cNvPr id="4" name="Picture 3" descr="A group of people sitting around a table&#10;&#10;Description automatically generated">
            <a:extLst>
              <a:ext uri="{FF2B5EF4-FFF2-40B4-BE49-F238E27FC236}">
                <a16:creationId xmlns:a16="http://schemas.microsoft.com/office/drawing/2014/main" id="{E5AE1235-D9B7-8AFD-215C-613BB6B36B6A}"/>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8113" b="8113"/>
          <a:stretch/>
        </p:blipFill>
        <p:spPr>
          <a:xfrm>
            <a:off x="0" y="6768"/>
            <a:ext cx="12192000" cy="6858001"/>
          </a:xfrm>
          <a:prstGeom prst="rect">
            <a:avLst/>
          </a:prstGeom>
        </p:spPr>
      </p:pic>
      <p:sp>
        <p:nvSpPr>
          <p:cNvPr id="7" name="TextBox 6">
            <a:extLst>
              <a:ext uri="{FF2B5EF4-FFF2-40B4-BE49-F238E27FC236}">
                <a16:creationId xmlns:a16="http://schemas.microsoft.com/office/drawing/2014/main" id="{7873AEAB-557A-AF01-7AA3-C32431511047}"/>
              </a:ext>
            </a:extLst>
          </p:cNvPr>
          <p:cNvSpPr txBox="1"/>
          <p:nvPr/>
        </p:nvSpPr>
        <p:spPr>
          <a:xfrm>
            <a:off x="0" y="0"/>
            <a:ext cx="11861217" cy="523220"/>
          </a:xfrm>
          <a:prstGeom prst="rect">
            <a:avLst/>
          </a:prstGeom>
          <a:solidFill>
            <a:srgbClr val="606060"/>
          </a:solidFill>
        </p:spPr>
        <p:txBody>
          <a:bodyPr wrap="square" lIns="91440" tIns="45720" rIns="91440" bIns="45720" rtlCol="0" anchor="t">
            <a:spAutoFit/>
          </a:bodyPr>
          <a:lstStyle/>
          <a:p>
            <a:r>
              <a:rPr lang="en-GB" sz="2800" b="1" dirty="0">
                <a:solidFill>
                  <a:schemeClr val="bg1"/>
                </a:solidFill>
                <a:latin typeface="Arial"/>
                <a:cs typeface="Arial"/>
              </a:rPr>
              <a:t>Area activity: integrated care systems (ICS) &amp; local authorities (LA)</a:t>
            </a:r>
          </a:p>
        </p:txBody>
      </p:sp>
      <p:pic>
        <p:nvPicPr>
          <p:cNvPr id="29" name="Picture 28">
            <a:extLst>
              <a:ext uri="{FF2B5EF4-FFF2-40B4-BE49-F238E27FC236}">
                <a16:creationId xmlns:a16="http://schemas.microsoft.com/office/drawing/2014/main" id="{45060F87-66B4-1A3F-38EB-69895612E282}"/>
              </a:ext>
            </a:extLst>
          </p:cNvPr>
          <p:cNvPicPr>
            <a:picLocks noChangeAspect="1"/>
          </p:cNvPicPr>
          <p:nvPr/>
        </p:nvPicPr>
        <p:blipFill>
          <a:blip r:embed="rId4"/>
          <a:stretch>
            <a:fillRect/>
          </a:stretch>
        </p:blipFill>
        <p:spPr>
          <a:xfrm>
            <a:off x="845561" y="3497841"/>
            <a:ext cx="2735522" cy="3174556"/>
          </a:xfrm>
          <a:prstGeom prst="rect">
            <a:avLst/>
          </a:prstGeom>
          <a:ln w="38100">
            <a:solidFill>
              <a:schemeClr val="accent4"/>
            </a:solidFill>
          </a:ln>
        </p:spPr>
      </p:pic>
      <p:pic>
        <p:nvPicPr>
          <p:cNvPr id="32" name="Picture 31">
            <a:extLst>
              <a:ext uri="{FF2B5EF4-FFF2-40B4-BE49-F238E27FC236}">
                <a16:creationId xmlns:a16="http://schemas.microsoft.com/office/drawing/2014/main" id="{55DA63B8-28BA-929B-F32D-2E9CB3095176}"/>
              </a:ext>
            </a:extLst>
          </p:cNvPr>
          <p:cNvPicPr>
            <a:picLocks noChangeAspect="1"/>
          </p:cNvPicPr>
          <p:nvPr/>
        </p:nvPicPr>
        <p:blipFill>
          <a:blip r:embed="rId5"/>
          <a:stretch>
            <a:fillRect/>
          </a:stretch>
        </p:blipFill>
        <p:spPr>
          <a:xfrm>
            <a:off x="4670774" y="3463218"/>
            <a:ext cx="2850452" cy="3174556"/>
          </a:xfrm>
          <a:prstGeom prst="rect">
            <a:avLst/>
          </a:prstGeom>
          <a:ln w="38100">
            <a:solidFill>
              <a:schemeClr val="accent4"/>
            </a:solidFill>
          </a:ln>
        </p:spPr>
      </p:pic>
      <p:pic>
        <p:nvPicPr>
          <p:cNvPr id="34" name="Picture 33">
            <a:extLst>
              <a:ext uri="{FF2B5EF4-FFF2-40B4-BE49-F238E27FC236}">
                <a16:creationId xmlns:a16="http://schemas.microsoft.com/office/drawing/2014/main" id="{AC9E6937-A3FA-A3F3-1356-732E5A667078}"/>
              </a:ext>
            </a:extLst>
          </p:cNvPr>
          <p:cNvPicPr>
            <a:picLocks noChangeAspect="1"/>
          </p:cNvPicPr>
          <p:nvPr/>
        </p:nvPicPr>
        <p:blipFill>
          <a:blip r:embed="rId6"/>
          <a:stretch>
            <a:fillRect/>
          </a:stretch>
        </p:blipFill>
        <p:spPr>
          <a:xfrm>
            <a:off x="8490236" y="3463218"/>
            <a:ext cx="2672127" cy="3181904"/>
          </a:xfrm>
          <a:prstGeom prst="rect">
            <a:avLst/>
          </a:prstGeom>
          <a:ln w="38100">
            <a:solidFill>
              <a:schemeClr val="accent4"/>
            </a:solidFill>
          </a:ln>
        </p:spPr>
      </p:pic>
      <p:grpSp>
        <p:nvGrpSpPr>
          <p:cNvPr id="55" name="Group 54">
            <a:extLst>
              <a:ext uri="{FF2B5EF4-FFF2-40B4-BE49-F238E27FC236}">
                <a16:creationId xmlns:a16="http://schemas.microsoft.com/office/drawing/2014/main" id="{E5247B83-67D2-E3D8-7C67-2F5C72E8DDDB}"/>
              </a:ext>
            </a:extLst>
          </p:cNvPr>
          <p:cNvGrpSpPr/>
          <p:nvPr/>
        </p:nvGrpSpPr>
        <p:grpSpPr>
          <a:xfrm>
            <a:off x="1209430" y="645721"/>
            <a:ext cx="1156270" cy="1096533"/>
            <a:chOff x="369974" y="1077650"/>
            <a:chExt cx="1156270" cy="1096533"/>
          </a:xfrm>
        </p:grpSpPr>
        <p:sp>
          <p:nvSpPr>
            <p:cNvPr id="35" name="Oval 34">
              <a:extLst>
                <a:ext uri="{FF2B5EF4-FFF2-40B4-BE49-F238E27FC236}">
                  <a16:creationId xmlns:a16="http://schemas.microsoft.com/office/drawing/2014/main" id="{2D836072-38CA-D7D6-F22A-99EA33F9BABB}"/>
                </a:ext>
              </a:extLst>
            </p:cNvPr>
            <p:cNvSpPr/>
            <p:nvPr/>
          </p:nvSpPr>
          <p:spPr>
            <a:xfrm>
              <a:off x="369974" y="1077650"/>
              <a:ext cx="1156270" cy="1096533"/>
            </a:xfrm>
            <a:prstGeom prst="ellipse">
              <a:avLst/>
            </a:prstGeom>
            <a:solidFill>
              <a:schemeClr val="bg1"/>
            </a:solidFill>
            <a:ln w="38100">
              <a:solidFill>
                <a:srgbClr val="33A3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Clipboard Checked outline">
              <a:extLst>
                <a:ext uri="{FF2B5EF4-FFF2-40B4-BE49-F238E27FC236}">
                  <a16:creationId xmlns:a16="http://schemas.microsoft.com/office/drawing/2014/main" id="{318C331C-E8EE-0C44-3F41-FC83CBE500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8506" y="1172895"/>
              <a:ext cx="855360" cy="855360"/>
            </a:xfrm>
            <a:prstGeom prst="rect">
              <a:avLst/>
            </a:prstGeom>
            <a:effectLst/>
          </p:spPr>
        </p:pic>
      </p:grpSp>
      <p:grpSp>
        <p:nvGrpSpPr>
          <p:cNvPr id="58" name="Group 57">
            <a:extLst>
              <a:ext uri="{FF2B5EF4-FFF2-40B4-BE49-F238E27FC236}">
                <a16:creationId xmlns:a16="http://schemas.microsoft.com/office/drawing/2014/main" id="{EC00565C-C6F4-31E5-0620-EE1EC25DB613}"/>
              </a:ext>
            </a:extLst>
          </p:cNvPr>
          <p:cNvGrpSpPr/>
          <p:nvPr/>
        </p:nvGrpSpPr>
        <p:grpSpPr>
          <a:xfrm>
            <a:off x="8735641" y="634034"/>
            <a:ext cx="1156271" cy="1169858"/>
            <a:chOff x="10582835" y="1019325"/>
            <a:chExt cx="1156271" cy="1169858"/>
          </a:xfrm>
        </p:grpSpPr>
        <p:sp>
          <p:nvSpPr>
            <p:cNvPr id="47" name="Oval 46">
              <a:extLst>
                <a:ext uri="{FF2B5EF4-FFF2-40B4-BE49-F238E27FC236}">
                  <a16:creationId xmlns:a16="http://schemas.microsoft.com/office/drawing/2014/main" id="{7791F118-8F41-5A14-77BD-578AA1ED303F}"/>
                </a:ext>
              </a:extLst>
            </p:cNvPr>
            <p:cNvSpPr/>
            <p:nvPr/>
          </p:nvSpPr>
          <p:spPr>
            <a:xfrm>
              <a:off x="10582835" y="1019325"/>
              <a:ext cx="1156271" cy="1169858"/>
            </a:xfrm>
            <a:prstGeom prst="ellipse">
              <a:avLst/>
            </a:prstGeom>
            <a:solidFill>
              <a:schemeClr val="bg1"/>
            </a:solidFill>
            <a:ln w="38100">
              <a:solidFill>
                <a:srgbClr val="33A3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Graphic 47" descr="Business Growth outline">
              <a:extLst>
                <a:ext uri="{FF2B5EF4-FFF2-40B4-BE49-F238E27FC236}">
                  <a16:creationId xmlns:a16="http://schemas.microsoft.com/office/drawing/2014/main" id="{7978F69F-8BEC-9383-6998-19210C315A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78134" y="1201889"/>
              <a:ext cx="895360" cy="895360"/>
            </a:xfrm>
            <a:prstGeom prst="rect">
              <a:avLst/>
            </a:prstGeom>
          </p:spPr>
        </p:pic>
      </p:grpSp>
      <p:grpSp>
        <p:nvGrpSpPr>
          <p:cNvPr id="54" name="Group 53">
            <a:extLst>
              <a:ext uri="{FF2B5EF4-FFF2-40B4-BE49-F238E27FC236}">
                <a16:creationId xmlns:a16="http://schemas.microsoft.com/office/drawing/2014/main" id="{5D7E2BBE-C9DD-AFDF-7351-E2E80EB4344C}"/>
              </a:ext>
            </a:extLst>
          </p:cNvPr>
          <p:cNvGrpSpPr/>
          <p:nvPr/>
        </p:nvGrpSpPr>
        <p:grpSpPr>
          <a:xfrm>
            <a:off x="4742321" y="635832"/>
            <a:ext cx="1156271" cy="1169858"/>
            <a:chOff x="2345192" y="1038104"/>
            <a:chExt cx="1156271" cy="1169858"/>
          </a:xfrm>
        </p:grpSpPr>
        <p:sp>
          <p:nvSpPr>
            <p:cNvPr id="39" name="Oval 38">
              <a:extLst>
                <a:ext uri="{FF2B5EF4-FFF2-40B4-BE49-F238E27FC236}">
                  <a16:creationId xmlns:a16="http://schemas.microsoft.com/office/drawing/2014/main" id="{60C859DF-6749-C665-DA8A-931E4C8E45AF}"/>
                </a:ext>
              </a:extLst>
            </p:cNvPr>
            <p:cNvSpPr/>
            <p:nvPr/>
          </p:nvSpPr>
          <p:spPr>
            <a:xfrm>
              <a:off x="2345192" y="1038104"/>
              <a:ext cx="1156271" cy="1169858"/>
            </a:xfrm>
            <a:prstGeom prst="ellipse">
              <a:avLst/>
            </a:prstGeom>
            <a:solidFill>
              <a:schemeClr val="bg1"/>
            </a:solidFill>
            <a:ln w="38100">
              <a:solidFill>
                <a:srgbClr val="33A3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Graphic 49" descr="Classroom outline">
              <a:extLst>
                <a:ext uri="{FF2B5EF4-FFF2-40B4-BE49-F238E27FC236}">
                  <a16:creationId xmlns:a16="http://schemas.microsoft.com/office/drawing/2014/main" id="{C73F0F76-F355-6B68-6759-C0C8B688624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83720" y="1179869"/>
              <a:ext cx="832782" cy="832782"/>
            </a:xfrm>
            <a:prstGeom prst="rect">
              <a:avLst/>
            </a:prstGeom>
          </p:spPr>
        </p:pic>
      </p:grpSp>
      <p:sp>
        <p:nvSpPr>
          <p:cNvPr id="59" name="TextBox 58">
            <a:extLst>
              <a:ext uri="{FF2B5EF4-FFF2-40B4-BE49-F238E27FC236}">
                <a16:creationId xmlns:a16="http://schemas.microsoft.com/office/drawing/2014/main" id="{1DB428EB-F6B9-06F6-4FFF-A4AD5D9EF62B}"/>
              </a:ext>
            </a:extLst>
          </p:cNvPr>
          <p:cNvSpPr txBox="1"/>
          <p:nvPr/>
        </p:nvSpPr>
        <p:spPr>
          <a:xfrm>
            <a:off x="955203" y="1952514"/>
            <a:ext cx="1828800" cy="400110"/>
          </a:xfrm>
          <a:prstGeom prst="rect">
            <a:avLst/>
          </a:prstGeom>
          <a:solidFill>
            <a:schemeClr val="bg1"/>
          </a:solidFill>
          <a:ln w="38100">
            <a:solidFill>
              <a:schemeClr val="accent4"/>
            </a:solidFill>
          </a:ln>
        </p:spPr>
        <p:txBody>
          <a:bodyPr wrap="square" rtlCol="0">
            <a:spAutoFit/>
          </a:bodyPr>
          <a:lstStyle/>
          <a:p>
            <a:pPr algn="ctr"/>
            <a:r>
              <a:rPr lang="en-GB" sz="2000">
                <a:latin typeface="Arial" panose="020B0604020202020204" pitchFamily="34" charset="0"/>
                <a:cs typeface="Arial" panose="020B0604020202020204" pitchFamily="34" charset="0"/>
              </a:rPr>
              <a:t>mapping</a:t>
            </a:r>
          </a:p>
        </p:txBody>
      </p:sp>
      <p:sp>
        <p:nvSpPr>
          <p:cNvPr id="60" name="TextBox 59">
            <a:extLst>
              <a:ext uri="{FF2B5EF4-FFF2-40B4-BE49-F238E27FC236}">
                <a16:creationId xmlns:a16="http://schemas.microsoft.com/office/drawing/2014/main" id="{70F8FF2D-6855-5FC2-8624-6F0E9DB5FCB0}"/>
              </a:ext>
            </a:extLst>
          </p:cNvPr>
          <p:cNvSpPr txBox="1"/>
          <p:nvPr/>
        </p:nvSpPr>
        <p:spPr>
          <a:xfrm>
            <a:off x="4113222" y="1955958"/>
            <a:ext cx="2414470" cy="400110"/>
          </a:xfrm>
          <a:prstGeom prst="rect">
            <a:avLst/>
          </a:prstGeom>
          <a:solidFill>
            <a:schemeClr val="bg1"/>
          </a:solidFill>
          <a:ln w="38100">
            <a:solidFill>
              <a:schemeClr val="accent4"/>
            </a:solidFill>
          </a:ln>
        </p:spPr>
        <p:txBody>
          <a:bodyPr wrap="square" rtlCol="0">
            <a:spAutoFit/>
          </a:bodyPr>
          <a:lstStyle/>
          <a:p>
            <a:pPr algn="ctr"/>
            <a:r>
              <a:rPr lang="en-GB" sz="2000">
                <a:latin typeface="Arial" panose="020B0604020202020204" pitchFamily="34" charset="0"/>
                <a:cs typeface="Arial" panose="020B0604020202020204" pitchFamily="34" charset="0"/>
              </a:rPr>
              <a:t>sharing practice</a:t>
            </a:r>
          </a:p>
        </p:txBody>
      </p:sp>
      <p:sp>
        <p:nvSpPr>
          <p:cNvPr id="61" name="TextBox 60">
            <a:extLst>
              <a:ext uri="{FF2B5EF4-FFF2-40B4-BE49-F238E27FC236}">
                <a16:creationId xmlns:a16="http://schemas.microsoft.com/office/drawing/2014/main" id="{E9734481-566B-103C-4F18-BCCEFC7A1323}"/>
              </a:ext>
            </a:extLst>
          </p:cNvPr>
          <p:cNvSpPr txBox="1"/>
          <p:nvPr/>
        </p:nvSpPr>
        <p:spPr>
          <a:xfrm>
            <a:off x="7357330" y="1952514"/>
            <a:ext cx="4511941" cy="400110"/>
          </a:xfrm>
          <a:prstGeom prst="rect">
            <a:avLst/>
          </a:prstGeom>
          <a:solidFill>
            <a:schemeClr val="bg1"/>
          </a:solidFill>
          <a:ln w="38100">
            <a:solidFill>
              <a:schemeClr val="accent4"/>
            </a:solidFill>
          </a:ln>
        </p:spPr>
        <p:txBody>
          <a:bodyPr wrap="square" rtlCol="0">
            <a:spAutoFit/>
          </a:bodyPr>
          <a:lstStyle/>
          <a:p>
            <a:pPr algn="ctr"/>
            <a:r>
              <a:rPr lang="en-GB" sz="2000">
                <a:latin typeface="Arial" panose="020B0604020202020204" pitchFamily="34" charset="0"/>
                <a:cs typeface="Arial" panose="020B0604020202020204" pitchFamily="34" charset="0"/>
              </a:rPr>
              <a:t>engagement with adult social care</a:t>
            </a:r>
          </a:p>
        </p:txBody>
      </p:sp>
      <p:sp>
        <p:nvSpPr>
          <p:cNvPr id="62" name="TextBox 61">
            <a:extLst>
              <a:ext uri="{FF2B5EF4-FFF2-40B4-BE49-F238E27FC236}">
                <a16:creationId xmlns:a16="http://schemas.microsoft.com/office/drawing/2014/main" id="{B81916D2-BD0A-EC59-C6A4-BA11BE599454}"/>
              </a:ext>
            </a:extLst>
          </p:cNvPr>
          <p:cNvSpPr txBox="1"/>
          <p:nvPr/>
        </p:nvSpPr>
        <p:spPr>
          <a:xfrm>
            <a:off x="0" y="2836940"/>
            <a:ext cx="6525729" cy="523220"/>
          </a:xfrm>
          <a:prstGeom prst="rect">
            <a:avLst/>
          </a:prstGeom>
          <a:solidFill>
            <a:srgbClr val="008484"/>
          </a:solidFill>
        </p:spPr>
        <p:txBody>
          <a:bodyPr wrap="square" lIns="91440" tIns="45720" rIns="91440" bIns="45720" rtlCol="0" anchor="t">
            <a:spAutoFit/>
          </a:bodyPr>
          <a:lstStyle/>
          <a:p>
            <a:r>
              <a:rPr lang="en-US" sz="2800" b="1">
                <a:solidFill>
                  <a:schemeClr val="bg1"/>
                </a:solidFill>
                <a:latin typeface="Arial"/>
                <a:cs typeface="Arial"/>
              </a:rPr>
              <a:t>Some examples from the regions </a:t>
            </a:r>
            <a:endParaRPr lang="en-US" sz="28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181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37020-F2E3-A6A6-C7D3-FD80AA342CBA}"/>
            </a:ext>
          </a:extLst>
        </p:cNvPr>
        <p:cNvGrpSpPr/>
        <p:nvPr/>
      </p:nvGrpSpPr>
      <p:grpSpPr>
        <a:xfrm>
          <a:off x="0" y="0"/>
          <a:ext cx="0" cy="0"/>
          <a:chOff x="0" y="0"/>
          <a:chExt cx="0" cy="0"/>
        </a:xfrm>
      </p:grpSpPr>
      <p:pic>
        <p:nvPicPr>
          <p:cNvPr id="22" name="Picture 21" descr="A group of women sitting on a couch&#10;&#10;Description automatically generated">
            <a:extLst>
              <a:ext uri="{FF2B5EF4-FFF2-40B4-BE49-F238E27FC236}">
                <a16:creationId xmlns:a16="http://schemas.microsoft.com/office/drawing/2014/main" id="{202E8249-DC06-3F60-8F08-AED4AACCDB9C}"/>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4260" b="1040"/>
          <a:stretch/>
        </p:blipFill>
        <p:spPr>
          <a:xfrm>
            <a:off x="0" y="0"/>
            <a:ext cx="12192000" cy="6858000"/>
          </a:xfrm>
          <a:prstGeom prst="rect">
            <a:avLst/>
          </a:prstGeom>
        </p:spPr>
      </p:pic>
      <p:sp>
        <p:nvSpPr>
          <p:cNvPr id="3" name="TextBox 2">
            <a:extLst>
              <a:ext uri="{FF2B5EF4-FFF2-40B4-BE49-F238E27FC236}">
                <a16:creationId xmlns:a16="http://schemas.microsoft.com/office/drawing/2014/main" id="{871AE571-AFFA-FB9A-F3DB-D67F67EFC7F5}"/>
              </a:ext>
            </a:extLst>
          </p:cNvPr>
          <p:cNvSpPr txBox="1"/>
          <p:nvPr/>
        </p:nvSpPr>
        <p:spPr>
          <a:xfrm>
            <a:off x="0" y="-15850"/>
            <a:ext cx="12192000" cy="461665"/>
          </a:xfrm>
          <a:prstGeom prst="rect">
            <a:avLst/>
          </a:prstGeom>
          <a:solidFill>
            <a:srgbClr val="33A3AA"/>
          </a:solidFill>
        </p:spPr>
        <p:txBody>
          <a:bodyPr wrap="square" lIns="91440" tIns="45720" rIns="91440" bIns="45720" rtlCol="0" anchor="t">
            <a:spAutoFit/>
          </a:bodyPr>
          <a:lstStyle/>
          <a:p>
            <a:r>
              <a:rPr lang="en-GB" sz="2400" b="1" dirty="0">
                <a:solidFill>
                  <a:schemeClr val="bg1"/>
                </a:solidFill>
                <a:latin typeface="Arial"/>
                <a:cs typeface="Arial"/>
              </a:rPr>
              <a:t>But what can you do as a registered manager?</a:t>
            </a:r>
            <a:endParaRPr lang="en-US" dirty="0">
              <a:solidFill>
                <a:schemeClr val="bg1"/>
              </a:solidFill>
            </a:endParaRPr>
          </a:p>
        </p:txBody>
      </p:sp>
      <p:sp>
        <p:nvSpPr>
          <p:cNvPr id="11" name="Rectangle 10">
            <a:extLst>
              <a:ext uri="{FF2B5EF4-FFF2-40B4-BE49-F238E27FC236}">
                <a16:creationId xmlns:a16="http://schemas.microsoft.com/office/drawing/2014/main" id="{23EA37F5-6AC2-FA8C-98D8-CB8446DD7A0D}"/>
              </a:ext>
            </a:extLst>
          </p:cNvPr>
          <p:cNvSpPr/>
          <p:nvPr/>
        </p:nvSpPr>
        <p:spPr>
          <a:xfrm>
            <a:off x="5148093" y="2717468"/>
            <a:ext cx="6907642" cy="743449"/>
          </a:xfrm>
          <a:prstGeom prst="rect">
            <a:avLst/>
          </a:prstGeom>
          <a:solidFill>
            <a:srgbClr val="FFFFFF">
              <a:alpha val="94902"/>
            </a:srgbClr>
          </a:solidFill>
          <a:ln w="38100">
            <a:solidFill>
              <a:srgbClr val="FFB81C"/>
            </a:solid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panose="020B0604020202020204" pitchFamily="34" charset="0"/>
                <a:cs typeface="Arial" panose="020B0604020202020204" pitchFamily="34" charset="0"/>
              </a:rPr>
              <a:t>Find out about the new </a:t>
            </a:r>
            <a:r>
              <a:rPr lang="en-GB" sz="2000" dirty="0">
                <a:solidFill>
                  <a:schemeClr val="tx1"/>
                </a:solidFill>
                <a:latin typeface="Arial" panose="020B0604020202020204" pitchFamily="34" charset="0"/>
                <a:cs typeface="Arial" panose="020B0604020202020204" pitchFamily="34" charset="0"/>
                <a:hlinkClick r:id="rId4"/>
              </a:rPr>
              <a:t>funding for training scheme</a:t>
            </a:r>
            <a:endParaRPr lang="en-GB" sz="200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97CF0C9-E1A7-D7D6-99E1-684DD8C770F2}"/>
              </a:ext>
            </a:extLst>
          </p:cNvPr>
          <p:cNvSpPr/>
          <p:nvPr/>
        </p:nvSpPr>
        <p:spPr>
          <a:xfrm>
            <a:off x="202937" y="853405"/>
            <a:ext cx="4720755" cy="722033"/>
          </a:xfrm>
          <a:prstGeom prst="rect">
            <a:avLst/>
          </a:prstGeom>
          <a:solidFill>
            <a:srgbClr val="FFFFFF">
              <a:alpha val="94902"/>
            </a:srgbClr>
          </a:solidFill>
          <a:ln w="38100">
            <a:solidFill>
              <a:srgbClr val="FFB81C"/>
            </a:solid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panose="020B0604020202020204" pitchFamily="34" charset="0"/>
                <a:cs typeface="Arial" panose="020B0604020202020204" pitchFamily="34" charset="0"/>
              </a:rPr>
              <a:t>Focus on staff </a:t>
            </a:r>
            <a:r>
              <a:rPr lang="en-GB" sz="2000" dirty="0">
                <a:solidFill>
                  <a:schemeClr val="tx1"/>
                </a:solidFill>
                <a:latin typeface="Arial" panose="020B0604020202020204" pitchFamily="34" charset="0"/>
                <a:cs typeface="Arial" panose="020B0604020202020204" pitchFamily="34" charset="0"/>
                <a:hlinkClick r:id="rId5"/>
              </a:rPr>
              <a:t>wellbeing</a:t>
            </a:r>
            <a:r>
              <a:rPr lang="en-GB" sz="2000" dirty="0">
                <a:solidFill>
                  <a:schemeClr val="tx1"/>
                </a:solidFill>
                <a:latin typeface="Arial" panose="020B0604020202020204" pitchFamily="34" charset="0"/>
                <a:cs typeface="Arial" panose="020B0604020202020204" pitchFamily="34" charset="0"/>
              </a:rPr>
              <a:t> </a:t>
            </a:r>
            <a:r>
              <a:rPr lang="en-GB" dirty="0"/>
              <a:t>x</a:t>
            </a:r>
          </a:p>
        </p:txBody>
      </p:sp>
      <p:sp>
        <p:nvSpPr>
          <p:cNvPr id="15" name="Rectangle 14">
            <a:extLst>
              <a:ext uri="{FF2B5EF4-FFF2-40B4-BE49-F238E27FC236}">
                <a16:creationId xmlns:a16="http://schemas.microsoft.com/office/drawing/2014/main" id="{958C5CBB-9F62-6142-FA7F-F67FD00B5B6F}"/>
              </a:ext>
            </a:extLst>
          </p:cNvPr>
          <p:cNvSpPr/>
          <p:nvPr/>
        </p:nvSpPr>
        <p:spPr>
          <a:xfrm>
            <a:off x="212382" y="4689357"/>
            <a:ext cx="4708161" cy="730250"/>
          </a:xfrm>
          <a:prstGeom prst="rect">
            <a:avLst/>
          </a:prstGeom>
          <a:solidFill>
            <a:srgbClr val="FFFFFF">
              <a:alpha val="94902"/>
            </a:srgbClr>
          </a:solidFill>
          <a:ln w="38100">
            <a:solidFill>
              <a:srgbClr val="FFB81C"/>
            </a:solid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panose="020B0604020202020204" pitchFamily="34" charset="0"/>
                <a:cs typeface="Arial" panose="020B0604020202020204" pitchFamily="34" charset="0"/>
              </a:rPr>
              <a:t>Review your </a:t>
            </a:r>
            <a:r>
              <a:rPr lang="en-GB" sz="2000" dirty="0">
                <a:solidFill>
                  <a:schemeClr val="tx1"/>
                </a:solidFill>
                <a:latin typeface="Arial" panose="020B0604020202020204" pitchFamily="34" charset="0"/>
                <a:cs typeface="Arial" panose="020B0604020202020204" pitchFamily="34" charset="0"/>
                <a:hlinkClick r:id="rId6"/>
              </a:rPr>
              <a:t>recruitment</a:t>
            </a:r>
            <a:r>
              <a:rPr lang="en-GB" sz="2000" dirty="0">
                <a:solidFill>
                  <a:schemeClr val="tx1"/>
                </a:solidFill>
                <a:latin typeface="Arial" panose="020B0604020202020204" pitchFamily="34" charset="0"/>
                <a:cs typeface="Arial" panose="020B0604020202020204" pitchFamily="34" charset="0"/>
              </a:rPr>
              <a:t> strategy</a:t>
            </a:r>
          </a:p>
        </p:txBody>
      </p:sp>
      <p:sp>
        <p:nvSpPr>
          <p:cNvPr id="13" name="Rectangle 12">
            <a:extLst>
              <a:ext uri="{FF2B5EF4-FFF2-40B4-BE49-F238E27FC236}">
                <a16:creationId xmlns:a16="http://schemas.microsoft.com/office/drawing/2014/main" id="{98C8151D-EC51-6F01-1E93-0848332B12AB}"/>
              </a:ext>
            </a:extLst>
          </p:cNvPr>
          <p:cNvSpPr/>
          <p:nvPr/>
        </p:nvSpPr>
        <p:spPr>
          <a:xfrm>
            <a:off x="5130045" y="853405"/>
            <a:ext cx="6907642" cy="722033"/>
          </a:xfrm>
          <a:prstGeom prst="rect">
            <a:avLst/>
          </a:prstGeom>
          <a:solidFill>
            <a:srgbClr val="FFFFFF">
              <a:alpha val="94902"/>
            </a:srgbClr>
          </a:solidFill>
          <a:ln w="38100">
            <a:solidFill>
              <a:srgbClr val="FFB81C"/>
            </a:solid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panose="020B0604020202020204" pitchFamily="34" charset="0"/>
                <a:cs typeface="Arial" panose="020B0604020202020204" pitchFamily="34" charset="0"/>
              </a:rPr>
              <a:t>Use your data effectively and get familiar with the </a:t>
            </a:r>
            <a:r>
              <a:rPr lang="en-GB" sz="2000" u="sng" dirty="0">
                <a:solidFill>
                  <a:srgbClr val="0069B3"/>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Adult Social Care Workforce Data Set</a:t>
            </a:r>
            <a:r>
              <a:rPr lang="en-GB" sz="2000" u="sng" dirty="0">
                <a:solidFill>
                  <a:srgbClr val="0069B3"/>
                </a:solidFill>
                <a:latin typeface="Arial" panose="020B0604020202020204" pitchFamily="34" charset="0"/>
                <a:cs typeface="Arial" panose="020B0604020202020204" pitchFamily="34" charset="0"/>
              </a:rPr>
              <a:t> (ASC-WDS)</a:t>
            </a:r>
            <a:r>
              <a:rPr lang="en-GB" sz="2000" dirty="0">
                <a:solidFill>
                  <a:schemeClr val="tx1"/>
                </a:solidFill>
                <a:latin typeface="Arial" panose="020B0604020202020204" pitchFamily="34" charset="0"/>
                <a:cs typeface="Arial" panose="020B0604020202020204" pitchFamily="34" charset="0"/>
              </a:rPr>
              <a:t> </a:t>
            </a:r>
          </a:p>
        </p:txBody>
      </p:sp>
      <p:sp>
        <p:nvSpPr>
          <p:cNvPr id="57" name="Rectangle 56">
            <a:extLst>
              <a:ext uri="{FF2B5EF4-FFF2-40B4-BE49-F238E27FC236}">
                <a16:creationId xmlns:a16="http://schemas.microsoft.com/office/drawing/2014/main" id="{7B40A2E9-56BA-C0AB-9451-AC4AC610DCD7}"/>
              </a:ext>
            </a:extLst>
          </p:cNvPr>
          <p:cNvSpPr/>
          <p:nvPr/>
        </p:nvSpPr>
        <p:spPr>
          <a:xfrm>
            <a:off x="221825" y="5662680"/>
            <a:ext cx="4711311" cy="681124"/>
          </a:xfrm>
          <a:prstGeom prst="rect">
            <a:avLst/>
          </a:prstGeom>
          <a:solidFill>
            <a:srgbClr val="FFFFFF">
              <a:alpha val="94902"/>
            </a:srgbClr>
          </a:solidFill>
          <a:ln w="38100">
            <a:solidFill>
              <a:srgbClr val="FFB81C"/>
            </a:solid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panose="020B0604020202020204" pitchFamily="34" charset="0"/>
                <a:cs typeface="Arial" panose="020B0604020202020204" pitchFamily="34" charset="0"/>
              </a:rPr>
              <a:t>Network</a:t>
            </a:r>
          </a:p>
        </p:txBody>
      </p:sp>
      <p:sp>
        <p:nvSpPr>
          <p:cNvPr id="10" name="Rectangle 9">
            <a:extLst>
              <a:ext uri="{FF2B5EF4-FFF2-40B4-BE49-F238E27FC236}">
                <a16:creationId xmlns:a16="http://schemas.microsoft.com/office/drawing/2014/main" id="{B51A2BCB-918A-13F4-537B-4926E3908B00}"/>
              </a:ext>
            </a:extLst>
          </p:cNvPr>
          <p:cNvSpPr/>
          <p:nvPr/>
        </p:nvSpPr>
        <p:spPr>
          <a:xfrm>
            <a:off x="5148093" y="1805891"/>
            <a:ext cx="6907642" cy="681124"/>
          </a:xfrm>
          <a:prstGeom prst="rect">
            <a:avLst/>
          </a:prstGeom>
          <a:solidFill>
            <a:srgbClr val="FFFFFF">
              <a:alpha val="94902"/>
            </a:srgbClr>
          </a:solidFill>
          <a:ln w="38100">
            <a:solidFill>
              <a:srgbClr val="FFB81C"/>
            </a:solid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panose="020B0604020202020204" pitchFamily="34" charset="0"/>
                <a:cs typeface="Arial" panose="020B0604020202020204" pitchFamily="34" charset="0"/>
              </a:rPr>
              <a:t>Understand the new </a:t>
            </a:r>
            <a:r>
              <a:rPr lang="en-GB" sz="2000" dirty="0">
                <a:latin typeface="Arial"/>
                <a:cs typeface="Arial"/>
                <a:hlinkClick r:id="rId8"/>
              </a:rPr>
              <a:t>statutory and mandatory training guide</a:t>
            </a:r>
            <a:endParaRPr lang="en-GB" sz="2000" dirty="0">
              <a:solidFill>
                <a:schemeClr val="tx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156C177-3222-79D6-FFC7-F803D7D3AE9C}"/>
              </a:ext>
            </a:extLst>
          </p:cNvPr>
          <p:cNvSpPr/>
          <p:nvPr/>
        </p:nvSpPr>
        <p:spPr>
          <a:xfrm>
            <a:off x="212383" y="1818512"/>
            <a:ext cx="4720754" cy="681124"/>
          </a:xfrm>
          <a:prstGeom prst="rect">
            <a:avLst/>
          </a:prstGeom>
          <a:solidFill>
            <a:srgbClr val="FFFFFF">
              <a:alpha val="94902"/>
            </a:srgbClr>
          </a:solidFill>
          <a:ln w="38100">
            <a:solidFill>
              <a:srgbClr val="FFB81C"/>
            </a:solid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panose="020B0604020202020204" pitchFamily="34" charset="0"/>
                <a:cs typeface="Arial" panose="020B0604020202020204" pitchFamily="34" charset="0"/>
              </a:rPr>
              <a:t>Explore the </a:t>
            </a:r>
            <a:r>
              <a:rPr lang="en-GB" sz="2000" dirty="0">
                <a:solidFill>
                  <a:schemeClr val="tx1"/>
                </a:solidFill>
                <a:latin typeface="Arial" panose="020B0604020202020204" pitchFamily="34" charset="0"/>
                <a:cs typeface="Arial" panose="020B0604020202020204" pitchFamily="34" charset="0"/>
                <a:hlinkClick r:id="rId9"/>
              </a:rPr>
              <a:t>Care Workforce Pathway</a:t>
            </a:r>
            <a:endParaRPr lang="en-GB" sz="2000"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7D95B39-E7D3-B228-FD0D-834C64A47CD7}"/>
              </a:ext>
            </a:extLst>
          </p:cNvPr>
          <p:cNvSpPr/>
          <p:nvPr/>
        </p:nvSpPr>
        <p:spPr>
          <a:xfrm>
            <a:off x="212383" y="2742710"/>
            <a:ext cx="4714457" cy="730249"/>
          </a:xfrm>
          <a:prstGeom prst="rect">
            <a:avLst/>
          </a:prstGeom>
          <a:solidFill>
            <a:srgbClr val="FFFFFF">
              <a:alpha val="94902"/>
            </a:srgbClr>
          </a:solidFill>
          <a:ln w="38100">
            <a:solidFill>
              <a:srgbClr val="FFB81C"/>
            </a:solid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panose="020B0604020202020204" pitchFamily="34" charset="0"/>
                <a:cs typeface="Arial" panose="020B0604020202020204" pitchFamily="34" charset="0"/>
              </a:rPr>
              <a:t>Sign up as a </a:t>
            </a:r>
            <a:r>
              <a:rPr lang="en-GB" sz="2000" dirty="0">
                <a:solidFill>
                  <a:schemeClr val="tx1"/>
                </a:solidFill>
                <a:latin typeface="Arial" panose="020B0604020202020204" pitchFamily="34" charset="0"/>
                <a:cs typeface="Arial" panose="020B0604020202020204" pitchFamily="34" charset="0"/>
                <a:hlinkClick r:id="rId10"/>
              </a:rPr>
              <a:t>Workforce Strategy Champion</a:t>
            </a:r>
            <a:endParaRPr lang="en-GB" sz="2000"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FAA4598-4962-4AAB-DDC4-C4E2260FADE5}"/>
              </a:ext>
            </a:extLst>
          </p:cNvPr>
          <p:cNvSpPr/>
          <p:nvPr/>
        </p:nvSpPr>
        <p:spPr>
          <a:xfrm>
            <a:off x="5130045" y="3691370"/>
            <a:ext cx="6907642" cy="730250"/>
          </a:xfrm>
          <a:prstGeom prst="rect">
            <a:avLst/>
          </a:prstGeom>
          <a:solidFill>
            <a:srgbClr val="FFFFFF">
              <a:alpha val="94902"/>
            </a:srgbClr>
          </a:solidFill>
          <a:ln w="38100">
            <a:solidFill>
              <a:srgbClr val="FFB81C"/>
            </a:solid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panose="020B0604020202020204" pitchFamily="34" charset="0"/>
                <a:cs typeface="Arial" panose="020B0604020202020204" pitchFamily="34" charset="0"/>
              </a:rPr>
              <a:t>Make </a:t>
            </a:r>
            <a:r>
              <a:rPr lang="en-GB" sz="2000" dirty="0">
                <a:solidFill>
                  <a:schemeClr val="tx1"/>
                </a:solidFill>
                <a:latin typeface="Arial" panose="020B0604020202020204" pitchFamily="34" charset="0"/>
                <a:cs typeface="Arial" panose="020B0604020202020204" pitchFamily="34" charset="0"/>
                <a:hlinkClick r:id="rId11"/>
              </a:rPr>
              <a:t>Equality, Diversity and Inclusion </a:t>
            </a:r>
            <a:r>
              <a:rPr lang="en-GB" sz="2000" dirty="0">
                <a:solidFill>
                  <a:schemeClr val="tx1"/>
                </a:solidFill>
                <a:latin typeface="Arial" panose="020B0604020202020204" pitchFamily="34" charset="0"/>
                <a:cs typeface="Arial" panose="020B0604020202020204" pitchFamily="34" charset="0"/>
              </a:rPr>
              <a:t>a focus</a:t>
            </a:r>
          </a:p>
        </p:txBody>
      </p:sp>
      <p:sp>
        <p:nvSpPr>
          <p:cNvPr id="18" name="Rectangle 17">
            <a:extLst>
              <a:ext uri="{FF2B5EF4-FFF2-40B4-BE49-F238E27FC236}">
                <a16:creationId xmlns:a16="http://schemas.microsoft.com/office/drawing/2014/main" id="{CB58DCED-90AD-7B89-419F-8D72F8F67B5D}"/>
              </a:ext>
            </a:extLst>
          </p:cNvPr>
          <p:cNvSpPr/>
          <p:nvPr/>
        </p:nvSpPr>
        <p:spPr>
          <a:xfrm>
            <a:off x="212383" y="3716033"/>
            <a:ext cx="4711310" cy="730250"/>
          </a:xfrm>
          <a:prstGeom prst="rect">
            <a:avLst/>
          </a:prstGeom>
          <a:solidFill>
            <a:srgbClr val="FFFFFF">
              <a:alpha val="94902"/>
            </a:srgbClr>
          </a:solidFill>
          <a:ln w="38100">
            <a:solidFill>
              <a:srgbClr val="FFB81C"/>
            </a:solid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panose="020B0604020202020204" pitchFamily="34" charset="0"/>
                <a:cs typeface="Arial" panose="020B0604020202020204" pitchFamily="34" charset="0"/>
              </a:rPr>
              <a:t>Level up your technology and focus on </a:t>
            </a:r>
            <a:r>
              <a:rPr lang="en-GB" sz="2000" dirty="0">
                <a:solidFill>
                  <a:schemeClr val="tx1"/>
                </a:solidFill>
                <a:latin typeface="Arial" panose="020B0604020202020204" pitchFamily="34" charset="0"/>
                <a:cs typeface="Arial" panose="020B0604020202020204" pitchFamily="34" charset="0"/>
                <a:hlinkClick r:id="rId12"/>
              </a:rPr>
              <a:t>digital skills </a:t>
            </a:r>
            <a:r>
              <a:rPr lang="en-GB" sz="2000" dirty="0">
                <a:solidFill>
                  <a:schemeClr val="tx1"/>
                </a:solidFill>
                <a:latin typeface="Arial" panose="020B0604020202020204" pitchFamily="34" charset="0"/>
                <a:cs typeface="Arial" panose="020B0604020202020204" pitchFamily="34" charset="0"/>
              </a:rPr>
              <a:t>of your workforce</a:t>
            </a:r>
          </a:p>
        </p:txBody>
      </p:sp>
      <p:sp>
        <p:nvSpPr>
          <p:cNvPr id="20" name="Rectangle 19">
            <a:extLst>
              <a:ext uri="{FF2B5EF4-FFF2-40B4-BE49-F238E27FC236}">
                <a16:creationId xmlns:a16="http://schemas.microsoft.com/office/drawing/2014/main" id="{463A259E-3181-8B0C-0B0C-F1B19226C816}"/>
              </a:ext>
            </a:extLst>
          </p:cNvPr>
          <p:cNvSpPr/>
          <p:nvPr/>
        </p:nvSpPr>
        <p:spPr>
          <a:xfrm>
            <a:off x="5148093" y="4652073"/>
            <a:ext cx="6889594" cy="730250"/>
          </a:xfrm>
          <a:prstGeom prst="rect">
            <a:avLst/>
          </a:prstGeom>
          <a:solidFill>
            <a:srgbClr val="FFFFFF">
              <a:alpha val="94902"/>
            </a:srgbClr>
          </a:solidFill>
          <a:ln w="38100">
            <a:solidFill>
              <a:srgbClr val="FFB81C"/>
            </a:solid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panose="020B0604020202020204" pitchFamily="34" charset="0"/>
                <a:cs typeface="Arial" panose="020B0604020202020204" pitchFamily="34" charset="0"/>
              </a:rPr>
              <a:t>Focus your thinking on </a:t>
            </a:r>
            <a:r>
              <a:rPr lang="en-GB" sz="2000" dirty="0">
                <a:solidFill>
                  <a:schemeClr val="tx1"/>
                </a:solidFill>
                <a:latin typeface="Arial" panose="020B0604020202020204" pitchFamily="34" charset="0"/>
                <a:cs typeface="Arial" panose="020B0604020202020204" pitchFamily="34" charset="0"/>
                <a:hlinkClick r:id="rId13"/>
              </a:rPr>
              <a:t>retention</a:t>
            </a:r>
            <a:endParaRPr lang="en-GB" sz="2000" dirty="0">
              <a:solidFill>
                <a:schemeClr val="tx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30DA1DDB-1C05-20DF-5C3D-7B051961177C}"/>
              </a:ext>
            </a:extLst>
          </p:cNvPr>
          <p:cNvSpPr/>
          <p:nvPr/>
        </p:nvSpPr>
        <p:spPr>
          <a:xfrm>
            <a:off x="5148093" y="5612776"/>
            <a:ext cx="6907642" cy="730250"/>
          </a:xfrm>
          <a:prstGeom prst="rect">
            <a:avLst/>
          </a:prstGeom>
          <a:solidFill>
            <a:srgbClr val="FFFFFF">
              <a:alpha val="94902"/>
            </a:srgbClr>
          </a:solidFill>
          <a:ln w="38100">
            <a:solidFill>
              <a:srgbClr val="FFB81C"/>
            </a:solid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panose="020B0604020202020204" pitchFamily="34" charset="0"/>
                <a:cs typeface="Arial" panose="020B0604020202020204" pitchFamily="34" charset="0"/>
              </a:rPr>
              <a:t>Stay up to date with priorities and changes in the sector</a:t>
            </a:r>
          </a:p>
        </p:txBody>
      </p:sp>
    </p:spTree>
    <p:extLst>
      <p:ext uri="{BB962C8B-B14F-4D97-AF65-F5344CB8AC3E}">
        <p14:creationId xmlns:p14="http://schemas.microsoft.com/office/powerpoint/2010/main" val="91888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18E7-75AF-DBFA-BC7E-CC55399AB5F1}"/>
            </a:ext>
          </a:extLst>
        </p:cNvPr>
        <p:cNvGrpSpPr/>
        <p:nvPr/>
      </p:nvGrpSpPr>
      <p:grpSpPr>
        <a:xfrm>
          <a:off x="0" y="0"/>
          <a:ext cx="0" cy="0"/>
          <a:chOff x="0" y="0"/>
          <a:chExt cx="0" cy="0"/>
        </a:xfrm>
      </p:grpSpPr>
      <p:pic>
        <p:nvPicPr>
          <p:cNvPr id="16" name="Picture 15" descr="A group of women sitting on a couch&#10;&#10;Description automatically generated">
            <a:extLst>
              <a:ext uri="{FF2B5EF4-FFF2-40B4-BE49-F238E27FC236}">
                <a16:creationId xmlns:a16="http://schemas.microsoft.com/office/drawing/2014/main" id="{005CA4C9-265C-CE09-D005-1E72514527C8}"/>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4260" b="1040"/>
          <a:stretch/>
        </p:blipFill>
        <p:spPr>
          <a:xfrm>
            <a:off x="-2" y="6769"/>
            <a:ext cx="12192000" cy="6858000"/>
          </a:xfrm>
          <a:prstGeom prst="rect">
            <a:avLst/>
          </a:prstGeom>
        </p:spPr>
      </p:pic>
      <p:sp>
        <p:nvSpPr>
          <p:cNvPr id="22" name="TextBox 21">
            <a:extLst>
              <a:ext uri="{FF2B5EF4-FFF2-40B4-BE49-F238E27FC236}">
                <a16:creationId xmlns:a16="http://schemas.microsoft.com/office/drawing/2014/main" id="{B0937437-D63F-7C87-51FE-A0E755EDF4FD}"/>
              </a:ext>
            </a:extLst>
          </p:cNvPr>
          <p:cNvSpPr txBox="1"/>
          <p:nvPr/>
        </p:nvSpPr>
        <p:spPr>
          <a:xfrm>
            <a:off x="-11365" y="1539"/>
            <a:ext cx="8978959" cy="523220"/>
          </a:xfrm>
          <a:prstGeom prst="rect">
            <a:avLst/>
          </a:prstGeom>
          <a:solidFill>
            <a:srgbClr val="606060"/>
          </a:solidFill>
        </p:spPr>
        <p:txBody>
          <a:bodyPr wrap="square" lIns="91440" tIns="45720" rIns="91440" bIns="45720" rtlCol="0" anchor="t">
            <a:spAutoFit/>
          </a:bodyPr>
          <a:lstStyle/>
          <a:p>
            <a:r>
              <a:rPr lang="en-GB" sz="2800" b="1" dirty="0">
                <a:solidFill>
                  <a:schemeClr val="bg1"/>
                </a:solidFill>
                <a:latin typeface="Arial"/>
                <a:cs typeface="Arial"/>
              </a:rPr>
              <a:t>Discussion points</a:t>
            </a:r>
            <a:endParaRPr lang="en-US" dirty="0"/>
          </a:p>
        </p:txBody>
      </p:sp>
      <p:sp>
        <p:nvSpPr>
          <p:cNvPr id="24" name="TextBox 23">
            <a:extLst>
              <a:ext uri="{FF2B5EF4-FFF2-40B4-BE49-F238E27FC236}">
                <a16:creationId xmlns:a16="http://schemas.microsoft.com/office/drawing/2014/main" id="{CCCDC6F5-6A7D-C6A1-D867-4963ACA2753D}"/>
              </a:ext>
            </a:extLst>
          </p:cNvPr>
          <p:cNvSpPr txBox="1"/>
          <p:nvPr/>
        </p:nvSpPr>
        <p:spPr>
          <a:xfrm>
            <a:off x="345558" y="614946"/>
            <a:ext cx="11500880" cy="6159635"/>
          </a:xfrm>
          <a:prstGeom prst="rect">
            <a:avLst/>
          </a:prstGeom>
          <a:solidFill>
            <a:schemeClr val="bg1"/>
          </a:solidFill>
          <a:ln w="28575">
            <a:solidFill>
              <a:srgbClr val="FFB81C"/>
            </a:solidFill>
          </a:ln>
        </p:spPr>
        <p:txBody>
          <a:bodyPr wrap="square" lIns="91440" tIns="45720" rIns="91440" bIns="45720" rtlCol="0" anchor="t">
            <a:spAutoFit/>
          </a:bodyPr>
          <a:lstStyle/>
          <a:p>
            <a:pPr>
              <a:lnSpc>
                <a:spcPct val="90000"/>
              </a:lnSpc>
              <a:spcBef>
                <a:spcPts val="1000"/>
              </a:spcBef>
            </a:pPr>
            <a:r>
              <a:rPr lang="en-GB" sz="2800" dirty="0">
                <a:latin typeface="Arial" panose="020B0604020202020204" pitchFamily="34" charset="0"/>
                <a:ea typeface="Calibri"/>
                <a:cs typeface="Arial" panose="020B0604020202020204" pitchFamily="34" charset="0"/>
              </a:rPr>
              <a:t>Applying the recommendations to your work:</a:t>
            </a:r>
          </a:p>
          <a:p>
            <a:pPr marL="457200" indent="-457200">
              <a:lnSpc>
                <a:spcPct val="90000"/>
              </a:lnSpc>
              <a:spcBef>
                <a:spcPts val="1000"/>
              </a:spcBef>
              <a:buFont typeface="Wingdings"/>
              <a:buChar char="§"/>
            </a:pPr>
            <a:r>
              <a:rPr lang="en-GB" sz="2800" dirty="0">
                <a:latin typeface="Arial" panose="020B0604020202020204" pitchFamily="34" charset="0"/>
                <a:ea typeface="Calibri"/>
                <a:cs typeface="Arial" panose="020B0604020202020204" pitchFamily="34" charset="0"/>
              </a:rPr>
              <a:t>What are you already doing to support the strategy?</a:t>
            </a:r>
            <a:endParaRPr lang="en-US" sz="2800" dirty="0">
              <a:latin typeface="Arial" panose="020B0604020202020204" pitchFamily="34" charset="0"/>
              <a:ea typeface="Calibri"/>
              <a:cs typeface="Arial" panose="020B0604020202020204" pitchFamily="34" charset="0"/>
            </a:endParaRPr>
          </a:p>
          <a:p>
            <a:pPr marL="457200" indent="-457200">
              <a:lnSpc>
                <a:spcPct val="90000"/>
              </a:lnSpc>
              <a:spcBef>
                <a:spcPts val="1000"/>
              </a:spcBef>
              <a:buFont typeface="Wingdings"/>
              <a:buChar char="§"/>
            </a:pPr>
            <a:r>
              <a:rPr lang="en-GB" sz="2800" dirty="0">
                <a:latin typeface="Arial" panose="020B0604020202020204" pitchFamily="34" charset="0"/>
                <a:ea typeface="Calibri"/>
                <a:cs typeface="Arial" panose="020B0604020202020204" pitchFamily="34" charset="0"/>
              </a:rPr>
              <a:t>What else could you start doing?  </a:t>
            </a:r>
          </a:p>
          <a:p>
            <a:pPr marL="457200" indent="-457200">
              <a:lnSpc>
                <a:spcPct val="90000"/>
              </a:lnSpc>
              <a:spcBef>
                <a:spcPts val="1000"/>
              </a:spcBef>
              <a:buFont typeface="Wingdings"/>
              <a:buChar char="§"/>
            </a:pPr>
            <a:r>
              <a:rPr lang="en-GB" sz="2800" dirty="0">
                <a:latin typeface="Arial" panose="020B0604020202020204" pitchFamily="34" charset="0"/>
                <a:ea typeface="Calibri"/>
                <a:cs typeface="Arial" panose="020B0604020202020204" pitchFamily="34" charset="0"/>
              </a:rPr>
              <a:t>What support do you need from others (Skills for Care and other partners)? </a:t>
            </a:r>
          </a:p>
          <a:p>
            <a:pPr marL="457200" indent="-457200">
              <a:lnSpc>
                <a:spcPct val="90000"/>
              </a:lnSpc>
              <a:spcBef>
                <a:spcPts val="1000"/>
              </a:spcBef>
              <a:buFont typeface="Wingdings"/>
              <a:buChar char="§"/>
            </a:pPr>
            <a:endParaRPr lang="en-GB" sz="2800" dirty="0">
              <a:latin typeface="Arial" panose="020B0604020202020204" pitchFamily="34" charset="0"/>
              <a:ea typeface="Calibri"/>
              <a:cs typeface="Arial" panose="020B0604020202020204" pitchFamily="34" charset="0"/>
            </a:endParaRPr>
          </a:p>
          <a:p>
            <a:pPr>
              <a:lnSpc>
                <a:spcPct val="90000"/>
              </a:lnSpc>
              <a:spcBef>
                <a:spcPts val="1000"/>
              </a:spcBef>
            </a:pPr>
            <a:r>
              <a:rPr lang="en-GB" sz="2800" dirty="0">
                <a:latin typeface="Arial" panose="020B0604020202020204" pitchFamily="34" charset="0"/>
                <a:ea typeface="Calibri"/>
                <a:cs typeface="Arial" panose="020B0604020202020204" pitchFamily="34" charset="0"/>
              </a:rPr>
              <a:t>Becoming a workforce strategy champion:</a:t>
            </a:r>
          </a:p>
          <a:p>
            <a:pPr marL="457200" indent="-457200">
              <a:lnSpc>
                <a:spcPct val="90000"/>
              </a:lnSpc>
              <a:spcBef>
                <a:spcPts val="1000"/>
              </a:spcBef>
              <a:buFont typeface="Wingdings"/>
              <a:buChar char="§"/>
            </a:pPr>
            <a:r>
              <a:rPr lang="en-GB" sz="2800" dirty="0">
                <a:latin typeface="Arial" panose="020B0604020202020204" pitchFamily="34" charset="0"/>
                <a:ea typeface="Calibri"/>
                <a:cs typeface="Arial" panose="020B0604020202020204" pitchFamily="34" charset="0"/>
              </a:rPr>
              <a:t>What information, support or resources would you want as a workforce strategy champion? </a:t>
            </a:r>
          </a:p>
          <a:p>
            <a:pPr marL="457200" indent="-457200">
              <a:lnSpc>
                <a:spcPct val="90000"/>
              </a:lnSpc>
              <a:spcBef>
                <a:spcPts val="1000"/>
              </a:spcBef>
              <a:buFont typeface="Wingdings"/>
              <a:buChar char="§"/>
            </a:pPr>
            <a:r>
              <a:rPr lang="en-GB" sz="2800" dirty="0">
                <a:latin typeface="Arial" panose="020B0604020202020204" pitchFamily="34" charset="0"/>
                <a:ea typeface="Calibri"/>
                <a:cs typeface="Arial" panose="020B0604020202020204" pitchFamily="34" charset="0"/>
              </a:rPr>
              <a:t>What is your organisation doing well that you could share with other providers?</a:t>
            </a:r>
          </a:p>
          <a:p>
            <a:pPr marL="457200" indent="-457200">
              <a:lnSpc>
                <a:spcPct val="90000"/>
              </a:lnSpc>
              <a:spcBef>
                <a:spcPts val="1000"/>
              </a:spcBef>
              <a:buFont typeface="Wingdings"/>
              <a:buChar char="§"/>
            </a:pPr>
            <a:r>
              <a:rPr lang="en-GB" sz="2800" dirty="0">
                <a:latin typeface="Arial" panose="020B0604020202020204" pitchFamily="34" charset="0"/>
                <a:ea typeface="Calibri"/>
                <a:cs typeface="Arial" panose="020B0604020202020204" pitchFamily="34" charset="0"/>
              </a:rPr>
              <a:t>Do you have an area of interest that you'd like to work with others on finding solutions for?</a:t>
            </a: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269035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72C4E-4269-A920-C390-BC58DA927A71}"/>
            </a:ext>
          </a:extLst>
        </p:cNvPr>
        <p:cNvGrpSpPr/>
        <p:nvPr/>
      </p:nvGrpSpPr>
      <p:grpSpPr>
        <a:xfrm>
          <a:off x="0" y="0"/>
          <a:ext cx="0" cy="0"/>
          <a:chOff x="0" y="0"/>
          <a:chExt cx="0" cy="0"/>
        </a:xfrm>
      </p:grpSpPr>
      <p:pic>
        <p:nvPicPr>
          <p:cNvPr id="4" name="Picture 3" descr="A group of women sitting on a couch&#10;&#10;Description automatically generated">
            <a:extLst>
              <a:ext uri="{FF2B5EF4-FFF2-40B4-BE49-F238E27FC236}">
                <a16:creationId xmlns:a16="http://schemas.microsoft.com/office/drawing/2014/main" id="{8FD1DE03-6E22-3405-C131-95253F8E9214}"/>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4260" b="1040"/>
          <a:stretch/>
        </p:blipFill>
        <p:spPr>
          <a:xfrm>
            <a:off x="0" y="0"/>
            <a:ext cx="12192000" cy="6858000"/>
          </a:xfrm>
          <a:prstGeom prst="rect">
            <a:avLst/>
          </a:prstGeom>
        </p:spPr>
      </p:pic>
      <p:sp>
        <p:nvSpPr>
          <p:cNvPr id="3" name="TextBox 2">
            <a:extLst>
              <a:ext uri="{FF2B5EF4-FFF2-40B4-BE49-F238E27FC236}">
                <a16:creationId xmlns:a16="http://schemas.microsoft.com/office/drawing/2014/main" id="{C209A15F-A3A0-FB3E-7D45-8AD7505E9E57}"/>
              </a:ext>
            </a:extLst>
          </p:cNvPr>
          <p:cNvSpPr txBox="1"/>
          <p:nvPr/>
        </p:nvSpPr>
        <p:spPr>
          <a:xfrm>
            <a:off x="632054" y="287787"/>
            <a:ext cx="10404537" cy="1323439"/>
          </a:xfrm>
          <a:prstGeom prst="rect">
            <a:avLst/>
          </a:prstGeom>
          <a:solidFill>
            <a:schemeClr val="bg1"/>
          </a:solidFill>
          <a:ln w="38100">
            <a:solidFill>
              <a:schemeClr val="accent4"/>
            </a:solidFill>
          </a:ln>
        </p:spPr>
        <p:txBody>
          <a:bodyPr wrap="square" lIns="91440" tIns="45720" rIns="91440" bIns="45720" anchor="t">
            <a:spAutoFit/>
          </a:bodyPr>
          <a:lstStyle/>
          <a:p>
            <a:pPr algn="ctr"/>
            <a:r>
              <a:rPr lang="en-GB" sz="8000" dirty="0">
                <a:solidFill>
                  <a:schemeClr val="accent1"/>
                </a:solidFill>
                <a:latin typeface="Arial"/>
                <a:cs typeface="Arial"/>
              </a:rPr>
              <a:t>Stay connected</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8689B2B-1D48-E419-4E83-A44A04EE6B57}"/>
              </a:ext>
            </a:extLst>
          </p:cNvPr>
          <p:cNvSpPr txBox="1"/>
          <p:nvPr/>
        </p:nvSpPr>
        <p:spPr>
          <a:xfrm>
            <a:off x="7132320" y="2071652"/>
            <a:ext cx="4863757" cy="4524315"/>
          </a:xfrm>
          <a:prstGeom prst="rect">
            <a:avLst/>
          </a:prstGeom>
          <a:solidFill>
            <a:schemeClr val="bg1"/>
          </a:solidFill>
          <a:ln w="38100">
            <a:solidFill>
              <a:schemeClr val="accent4"/>
            </a:solidFill>
          </a:ln>
        </p:spPr>
        <p:txBody>
          <a:bodyPr wrap="square" lIns="91440" tIns="45720" rIns="91440" bIns="45720" rtlCol="0" anchor="t">
            <a:spAutoFit/>
          </a:bodyPr>
          <a:lstStyle/>
          <a:p>
            <a:pPr algn="ctr"/>
            <a:r>
              <a:rPr lang="en-US" sz="2400" b="1" dirty="0">
                <a:solidFill>
                  <a:schemeClr val="accent1"/>
                </a:solidFill>
                <a:latin typeface="Arial"/>
                <a:cs typeface="Arial"/>
              </a:rPr>
              <a:t>Sign up as a Strategy Champion</a:t>
            </a:r>
          </a:p>
          <a:p>
            <a:pPr algn="ctr"/>
            <a:endParaRPr lang="en-US" sz="2400" b="1" dirty="0">
              <a:solidFill>
                <a:schemeClr val="accent1"/>
              </a:solidFill>
              <a:latin typeface="Arial"/>
              <a:cs typeface="Arial"/>
            </a:endParaRPr>
          </a:p>
          <a:p>
            <a:pPr algn="ctr"/>
            <a:endParaRPr lang="en-US" sz="2400" b="1" dirty="0">
              <a:solidFill>
                <a:schemeClr val="accent1"/>
              </a:solidFill>
              <a:latin typeface="Arial"/>
              <a:cs typeface="Arial"/>
            </a:endParaRPr>
          </a:p>
          <a:p>
            <a:pPr algn="ctr"/>
            <a:endParaRPr lang="en-US" sz="2400" b="1" dirty="0">
              <a:solidFill>
                <a:schemeClr val="accent1"/>
              </a:solidFill>
              <a:latin typeface="Arial"/>
              <a:cs typeface="Arial"/>
            </a:endParaRPr>
          </a:p>
          <a:p>
            <a:pPr algn="ctr"/>
            <a:endParaRPr lang="en-US" sz="2400" b="1" dirty="0">
              <a:solidFill>
                <a:schemeClr val="accent1"/>
              </a:solidFill>
              <a:latin typeface="Arial"/>
              <a:cs typeface="Arial"/>
            </a:endParaRPr>
          </a:p>
          <a:p>
            <a:pPr algn="ctr"/>
            <a:endParaRPr lang="en-US" sz="2400" b="1" dirty="0">
              <a:solidFill>
                <a:schemeClr val="accent1"/>
              </a:solidFill>
              <a:latin typeface="Arial"/>
              <a:cs typeface="Arial"/>
            </a:endParaRPr>
          </a:p>
          <a:p>
            <a:pPr algn="ctr"/>
            <a:endParaRPr lang="en-US" sz="2400" b="1" dirty="0">
              <a:solidFill>
                <a:schemeClr val="accent1"/>
              </a:solidFill>
              <a:latin typeface="Arial"/>
              <a:cs typeface="Arial"/>
            </a:endParaRPr>
          </a:p>
          <a:p>
            <a:pPr algn="ctr"/>
            <a:endParaRPr lang="en-US" sz="2400" b="1" dirty="0">
              <a:solidFill>
                <a:schemeClr val="accent1"/>
              </a:solidFill>
              <a:latin typeface="Arial"/>
              <a:cs typeface="Arial"/>
            </a:endParaRPr>
          </a:p>
          <a:p>
            <a:pPr algn="ctr"/>
            <a:endParaRPr lang="en-US" sz="2400" b="1" dirty="0">
              <a:solidFill>
                <a:schemeClr val="accent1"/>
              </a:solidFill>
              <a:latin typeface="Arial"/>
              <a:cs typeface="Arial"/>
            </a:endParaRPr>
          </a:p>
          <a:p>
            <a:pPr algn="ctr"/>
            <a:endParaRPr lang="en-US" sz="2400" b="1" dirty="0">
              <a:solidFill>
                <a:schemeClr val="accent1"/>
              </a:solidFill>
              <a:latin typeface="Arial"/>
              <a:cs typeface="Arial"/>
            </a:endParaRPr>
          </a:p>
          <a:p>
            <a:pPr algn="ctr"/>
            <a:endParaRPr lang="en-US" sz="2400" b="1" dirty="0">
              <a:solidFill>
                <a:schemeClr val="accent1"/>
              </a:solidFill>
              <a:latin typeface="Arial"/>
              <a:cs typeface="Arial"/>
            </a:endParaRPr>
          </a:p>
          <a:p>
            <a:pPr algn="ctr"/>
            <a:endParaRPr lang="en-GB" sz="2400" b="1" dirty="0">
              <a:solidFill>
                <a:schemeClr val="accent1"/>
              </a:solidFill>
              <a:latin typeface="Arial"/>
              <a:cs typeface="Arial"/>
            </a:endParaRPr>
          </a:p>
        </p:txBody>
      </p:sp>
      <p:pic>
        <p:nvPicPr>
          <p:cNvPr id="10" name="Picture 9" descr="A qr code on a white background&#10;&#10;AI-generated content may be incorrect.">
            <a:extLst>
              <a:ext uri="{FF2B5EF4-FFF2-40B4-BE49-F238E27FC236}">
                <a16:creationId xmlns:a16="http://schemas.microsoft.com/office/drawing/2014/main" id="{5527702E-FE30-6EC2-0BA4-F04F6D253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5448" y="2688569"/>
            <a:ext cx="2857500" cy="3552825"/>
          </a:xfrm>
          <a:prstGeom prst="rect">
            <a:avLst/>
          </a:prstGeom>
        </p:spPr>
      </p:pic>
      <p:sp>
        <p:nvSpPr>
          <p:cNvPr id="2" name="TextBox 1">
            <a:extLst>
              <a:ext uri="{FF2B5EF4-FFF2-40B4-BE49-F238E27FC236}">
                <a16:creationId xmlns:a16="http://schemas.microsoft.com/office/drawing/2014/main" id="{AE90AB5F-FC7D-B12F-FE5B-5933587D6420}"/>
              </a:ext>
            </a:extLst>
          </p:cNvPr>
          <p:cNvSpPr txBox="1"/>
          <p:nvPr/>
        </p:nvSpPr>
        <p:spPr>
          <a:xfrm>
            <a:off x="195923" y="2071652"/>
            <a:ext cx="6470884" cy="4515082"/>
          </a:xfrm>
          <a:prstGeom prst="rect">
            <a:avLst/>
          </a:prstGeom>
          <a:solidFill>
            <a:schemeClr val="bg1"/>
          </a:solidFill>
          <a:ln w="38100">
            <a:solidFill>
              <a:schemeClr val="accent4"/>
            </a:solidFill>
          </a:ln>
        </p:spPr>
        <p:txBody>
          <a:bodyPr wrap="square" lIns="91440" tIns="45720" rIns="91440" bIns="45720" rtlCol="0" anchor="t">
            <a:spAutoFit/>
          </a:bodyPr>
          <a:lstStyle/>
          <a:p>
            <a:pPr>
              <a:lnSpc>
                <a:spcPct val="90000"/>
              </a:lnSpc>
              <a:spcBef>
                <a:spcPts val="1000"/>
              </a:spcBef>
            </a:pPr>
            <a:r>
              <a:rPr lang="en-GB" sz="2400" dirty="0">
                <a:latin typeface="Arial" panose="020B0604020202020204" pitchFamily="34" charset="0"/>
                <a:ea typeface="Calibri"/>
                <a:cs typeface="Arial" panose="020B0604020202020204" pitchFamily="34" charset="0"/>
              </a:rPr>
              <a:t>Visit the website: </a:t>
            </a:r>
            <a:r>
              <a:rPr lang="en-US" sz="2400" dirty="0">
                <a:solidFill>
                  <a:schemeClr val="accent1"/>
                </a:solidFill>
                <a:latin typeface="Arial"/>
                <a:cs typeface="Arial"/>
                <a:hlinkClick r:id="rId5">
                  <a:extLst>
                    <a:ext uri="{A12FA001-AC4F-418D-AE19-62706E023703}">
                      <ahyp:hlinkClr xmlns:ahyp="http://schemas.microsoft.com/office/drawing/2018/hyperlinkcolor" val="tx"/>
                    </a:ext>
                  </a:extLst>
                </a:hlinkClick>
              </a:rPr>
              <a:t>www.ascworkforcestrategy.co.uk</a:t>
            </a:r>
            <a:endParaRPr lang="en-US" sz="2400" dirty="0">
              <a:solidFill>
                <a:schemeClr val="accent1"/>
              </a:solidFill>
              <a:latin typeface="Arial"/>
              <a:cs typeface="Arial"/>
            </a:endParaRPr>
          </a:p>
          <a:p>
            <a:pPr>
              <a:lnSpc>
                <a:spcPct val="90000"/>
              </a:lnSpc>
              <a:spcBef>
                <a:spcPts val="1000"/>
              </a:spcBef>
            </a:pPr>
            <a:endParaRPr lang="en-GB" sz="2400" dirty="0">
              <a:latin typeface="Arial" panose="020B0604020202020204" pitchFamily="34" charset="0"/>
              <a:ea typeface="Calibri"/>
              <a:cs typeface="Arial" panose="020B0604020202020204" pitchFamily="34" charset="0"/>
            </a:endParaRPr>
          </a:p>
          <a:p>
            <a:pPr>
              <a:lnSpc>
                <a:spcPct val="90000"/>
              </a:lnSpc>
              <a:spcBef>
                <a:spcPts val="1000"/>
              </a:spcBef>
            </a:pPr>
            <a:r>
              <a:rPr lang="en-GB" sz="2400" dirty="0">
                <a:latin typeface="Arial" panose="020B0604020202020204" pitchFamily="34" charset="0"/>
                <a:ea typeface="Calibri"/>
                <a:cs typeface="Arial" panose="020B0604020202020204" pitchFamily="34" charset="0"/>
              </a:rPr>
              <a:t>Contact the implementation unit at </a:t>
            </a:r>
            <a:r>
              <a:rPr lang="en-US" sz="2400" dirty="0">
                <a:solidFill>
                  <a:schemeClr val="accent1"/>
                </a:solidFill>
                <a:latin typeface="Arial"/>
                <a:cs typeface="Arial"/>
                <a:hlinkClick r:id="rId6"/>
              </a:rPr>
              <a:t>ASCworkforcestrategy@skillsforcare.org.uk</a:t>
            </a:r>
            <a:r>
              <a:rPr lang="en-GB" sz="2400" dirty="0">
                <a:latin typeface="Arial" panose="020B0604020202020204" pitchFamily="34" charset="0"/>
                <a:ea typeface="Calibri"/>
                <a:cs typeface="Arial" panose="020B0604020202020204" pitchFamily="34" charset="0"/>
              </a:rPr>
              <a:t> </a:t>
            </a:r>
          </a:p>
          <a:p>
            <a:pPr>
              <a:lnSpc>
                <a:spcPct val="90000"/>
              </a:lnSpc>
              <a:spcBef>
                <a:spcPts val="1000"/>
              </a:spcBef>
            </a:pPr>
            <a:endParaRPr lang="en-GB" sz="2400" dirty="0">
              <a:latin typeface="Arial" panose="020B0604020202020204" pitchFamily="34" charset="0"/>
              <a:ea typeface="Calibri"/>
              <a:cs typeface="Arial" panose="020B0604020202020204" pitchFamily="34" charset="0"/>
            </a:endParaRPr>
          </a:p>
          <a:p>
            <a:pPr>
              <a:lnSpc>
                <a:spcPct val="90000"/>
              </a:lnSpc>
              <a:spcBef>
                <a:spcPts val="1000"/>
              </a:spcBef>
            </a:pPr>
            <a:r>
              <a:rPr lang="en-GB" sz="2400" dirty="0">
                <a:latin typeface="Arial" panose="020B0604020202020204" pitchFamily="34" charset="0"/>
                <a:ea typeface="Calibri"/>
                <a:cs typeface="Arial" panose="020B0604020202020204" pitchFamily="34" charset="0"/>
              </a:rPr>
              <a:t>Contact your </a:t>
            </a:r>
            <a:r>
              <a:rPr lang="en-GB" sz="2400" dirty="0">
                <a:latin typeface="Arial" panose="020B0604020202020204" pitchFamily="34" charset="0"/>
                <a:ea typeface="Calibri"/>
                <a:cs typeface="Arial" panose="020B0604020202020204" pitchFamily="34" charset="0"/>
                <a:hlinkClick r:id="rId7"/>
              </a:rPr>
              <a:t>Skills for Care locality manager </a:t>
            </a:r>
            <a:r>
              <a:rPr lang="en-GB" sz="2400" dirty="0">
                <a:latin typeface="Arial" panose="020B0604020202020204" pitchFamily="34" charset="0"/>
                <a:ea typeface="Calibri"/>
                <a:cs typeface="Arial" panose="020B0604020202020204" pitchFamily="34" charset="0"/>
              </a:rPr>
              <a:t>as a starting point to stay involved.</a:t>
            </a:r>
          </a:p>
          <a:p>
            <a:pPr>
              <a:lnSpc>
                <a:spcPct val="90000"/>
              </a:lnSpc>
              <a:spcBef>
                <a:spcPts val="1000"/>
              </a:spcBef>
            </a:pPr>
            <a:endParaRPr lang="en-GB" sz="500" dirty="0">
              <a:latin typeface="Arial" panose="020B0604020202020204" pitchFamily="34" charset="0"/>
              <a:ea typeface="Calibri"/>
              <a:cs typeface="Arial" panose="020B0604020202020204" pitchFamily="34" charset="0"/>
            </a:endParaRPr>
          </a:p>
          <a:p>
            <a:pPr>
              <a:lnSpc>
                <a:spcPct val="90000"/>
              </a:lnSpc>
              <a:spcBef>
                <a:spcPts val="1000"/>
              </a:spcBef>
            </a:pPr>
            <a:endParaRPr lang="en-GB" sz="500" dirty="0">
              <a:latin typeface="Arial" panose="020B0604020202020204" pitchFamily="34" charset="0"/>
              <a:ea typeface="Calibri"/>
              <a:cs typeface="Arial" panose="020B0604020202020204" pitchFamily="34" charset="0"/>
            </a:endParaRPr>
          </a:p>
          <a:p>
            <a:pPr>
              <a:lnSpc>
                <a:spcPct val="90000"/>
              </a:lnSpc>
              <a:spcBef>
                <a:spcPts val="1000"/>
              </a:spcBef>
            </a:pPr>
            <a:endParaRPr lang="en-GB" sz="500" dirty="0">
              <a:latin typeface="Arial" panose="020B0604020202020204" pitchFamily="34" charset="0"/>
              <a:ea typeface="Calibri"/>
              <a:cs typeface="Arial" panose="020B0604020202020204" pitchFamily="34" charset="0"/>
            </a:endParaRPr>
          </a:p>
          <a:p>
            <a:pPr>
              <a:lnSpc>
                <a:spcPct val="90000"/>
              </a:lnSpc>
              <a:spcBef>
                <a:spcPts val="1000"/>
              </a:spcBef>
            </a:pPr>
            <a:endParaRPr lang="en-GB" sz="500" dirty="0">
              <a:latin typeface="Arial" panose="020B0604020202020204" pitchFamily="34" charset="0"/>
              <a:ea typeface="Calibri"/>
              <a:cs typeface="Arial" panose="020B0604020202020204" pitchFamily="34" charset="0"/>
            </a:endParaRPr>
          </a:p>
          <a:p>
            <a:pPr>
              <a:lnSpc>
                <a:spcPct val="90000"/>
              </a:lnSpc>
              <a:spcBef>
                <a:spcPts val="1000"/>
              </a:spcBef>
            </a:pPr>
            <a:endParaRPr lang="en-GB" sz="24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17124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A Workforce Strategy for Adult Social Care (short)">
            <a:hlinkClick r:id="" action="ppaction://media"/>
            <a:extLst>
              <a:ext uri="{FF2B5EF4-FFF2-40B4-BE49-F238E27FC236}">
                <a16:creationId xmlns:a16="http://schemas.microsoft.com/office/drawing/2014/main" id="{7072D620-F52D-DA83-A250-7250B6FA8159}"/>
              </a:ext>
            </a:extLst>
          </p:cNvPr>
          <p:cNvPicPr>
            <a:picLocks noRot="1" noChangeAspect="1"/>
          </p:cNvPicPr>
          <p:nvPr>
            <a:videoFile r:link="rId1"/>
          </p:nvPr>
        </p:nvPicPr>
        <p:blipFill>
          <a:blip r:embed="rId4"/>
          <a:stretch>
            <a:fillRect/>
          </a:stretch>
        </p:blipFill>
        <p:spPr>
          <a:xfrm>
            <a:off x="0" y="0"/>
            <a:ext cx="12172950" cy="6858000"/>
          </a:xfrm>
          <a:prstGeom prst="rect">
            <a:avLst/>
          </a:prstGeom>
        </p:spPr>
      </p:pic>
    </p:spTree>
    <p:extLst>
      <p:ext uri="{BB962C8B-B14F-4D97-AF65-F5344CB8AC3E}">
        <p14:creationId xmlns:p14="http://schemas.microsoft.com/office/powerpoint/2010/main" val="78419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41F25-1C0E-DF66-91C5-2861432B789A}"/>
              </a:ext>
            </a:extLst>
          </p:cNvPr>
          <p:cNvPicPr>
            <a:picLocks noChangeAspect="1"/>
          </p:cNvPicPr>
          <p:nvPr/>
        </p:nvPicPr>
        <p:blipFill>
          <a:blip r:embed="rId3"/>
          <a:stretch>
            <a:fillRect/>
          </a:stretch>
        </p:blipFill>
        <p:spPr>
          <a:xfrm>
            <a:off x="-1315453" y="0"/>
            <a:ext cx="13898071" cy="6858000"/>
          </a:xfrm>
          <a:prstGeom prst="rect">
            <a:avLst/>
          </a:prstGeom>
        </p:spPr>
      </p:pic>
      <p:sp>
        <p:nvSpPr>
          <p:cNvPr id="3" name="TextBox 2">
            <a:extLst>
              <a:ext uri="{FF2B5EF4-FFF2-40B4-BE49-F238E27FC236}">
                <a16:creationId xmlns:a16="http://schemas.microsoft.com/office/drawing/2014/main" id="{6C6C0977-C87D-2BD9-590C-23541EBCEAFC}"/>
              </a:ext>
            </a:extLst>
          </p:cNvPr>
          <p:cNvSpPr txBox="1"/>
          <p:nvPr/>
        </p:nvSpPr>
        <p:spPr>
          <a:xfrm>
            <a:off x="8322973" y="737217"/>
            <a:ext cx="2322898" cy="400110"/>
          </a:xfrm>
          <a:prstGeom prst="rect">
            <a:avLst/>
          </a:prstGeom>
          <a:solidFill>
            <a:srgbClr val="F5F9F8"/>
          </a:solidFill>
        </p:spPr>
        <p:txBody>
          <a:bodyPr wrap="square" rtlCol="0">
            <a:spAutoFit/>
          </a:bodyPr>
          <a:lstStyle/>
          <a:p>
            <a:pPr algn="ctr"/>
            <a:r>
              <a:rPr lang="en-US" sz="2000" b="1">
                <a:solidFill>
                  <a:srgbClr val="33A3AA"/>
                </a:solidFill>
                <a:latin typeface="Arial" panose="020B0604020202020204" pitchFamily="34" charset="0"/>
                <a:cs typeface="Arial" panose="020B0604020202020204" pitchFamily="34" charset="0"/>
              </a:rPr>
              <a:t>Attract and retain </a:t>
            </a:r>
            <a:endParaRPr lang="en-GB" sz="2000" b="1">
              <a:solidFill>
                <a:srgbClr val="33A3A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05E4EB9-FC55-9C75-0B83-5A9EBE2AC213}"/>
              </a:ext>
            </a:extLst>
          </p:cNvPr>
          <p:cNvSpPr txBox="1"/>
          <p:nvPr/>
        </p:nvSpPr>
        <p:spPr>
          <a:xfrm>
            <a:off x="8322973" y="1474434"/>
            <a:ext cx="872911" cy="400110"/>
          </a:xfrm>
          <a:prstGeom prst="rect">
            <a:avLst/>
          </a:prstGeom>
          <a:solidFill>
            <a:srgbClr val="F5F9F8"/>
          </a:solidFill>
        </p:spPr>
        <p:txBody>
          <a:bodyPr wrap="square" rtlCol="0">
            <a:spAutoFit/>
          </a:bodyPr>
          <a:lstStyle/>
          <a:p>
            <a:pPr algn="ctr"/>
            <a:r>
              <a:rPr lang="en-US" sz="2000" b="1">
                <a:solidFill>
                  <a:srgbClr val="33A3AA"/>
                </a:solidFill>
                <a:latin typeface="Arial" panose="020B0604020202020204" pitchFamily="34" charset="0"/>
                <a:cs typeface="Arial" panose="020B0604020202020204" pitchFamily="34" charset="0"/>
              </a:rPr>
              <a:t>Train</a:t>
            </a:r>
            <a:endParaRPr lang="en-GB" sz="2000" b="1">
              <a:solidFill>
                <a:srgbClr val="33A3AA"/>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00378E8-1A15-CA1E-4A95-9B4642DEE33C}"/>
              </a:ext>
            </a:extLst>
          </p:cNvPr>
          <p:cNvSpPr txBox="1"/>
          <p:nvPr/>
        </p:nvSpPr>
        <p:spPr>
          <a:xfrm>
            <a:off x="8322973" y="2211651"/>
            <a:ext cx="1543930" cy="400110"/>
          </a:xfrm>
          <a:prstGeom prst="rect">
            <a:avLst/>
          </a:prstGeom>
          <a:solidFill>
            <a:srgbClr val="F5F9F8"/>
          </a:solidFill>
        </p:spPr>
        <p:txBody>
          <a:bodyPr wrap="square" rtlCol="0">
            <a:spAutoFit/>
          </a:bodyPr>
          <a:lstStyle/>
          <a:p>
            <a:pPr algn="ctr"/>
            <a:r>
              <a:rPr lang="en-US" sz="2000" b="1">
                <a:solidFill>
                  <a:srgbClr val="33A3AA"/>
                </a:solidFill>
                <a:latin typeface="Arial" panose="020B0604020202020204" pitchFamily="34" charset="0"/>
                <a:cs typeface="Arial" panose="020B0604020202020204" pitchFamily="34" charset="0"/>
              </a:rPr>
              <a:t>Transform</a:t>
            </a:r>
            <a:endParaRPr lang="en-GB" sz="2000" b="1">
              <a:solidFill>
                <a:srgbClr val="33A3AA"/>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720B2EC-1350-2DD2-4A58-C56ED12AF9B6}"/>
              </a:ext>
            </a:extLst>
          </p:cNvPr>
          <p:cNvPicPr>
            <a:picLocks noChangeAspect="1"/>
          </p:cNvPicPr>
          <p:nvPr/>
        </p:nvPicPr>
        <p:blipFill>
          <a:blip r:embed="rId4"/>
          <a:stretch>
            <a:fillRect/>
          </a:stretch>
        </p:blipFill>
        <p:spPr>
          <a:xfrm>
            <a:off x="8826304" y="3479543"/>
            <a:ext cx="2081197" cy="2081197"/>
          </a:xfrm>
          <a:prstGeom prst="rect">
            <a:avLst/>
          </a:prstGeom>
        </p:spPr>
      </p:pic>
      <p:sp>
        <p:nvSpPr>
          <p:cNvPr id="17" name="TextBox 16">
            <a:extLst>
              <a:ext uri="{FF2B5EF4-FFF2-40B4-BE49-F238E27FC236}">
                <a16:creationId xmlns:a16="http://schemas.microsoft.com/office/drawing/2014/main" id="{34CE1E31-8CB8-8B15-6517-051755E30C0F}"/>
              </a:ext>
            </a:extLst>
          </p:cNvPr>
          <p:cNvSpPr txBox="1"/>
          <p:nvPr/>
        </p:nvSpPr>
        <p:spPr>
          <a:xfrm>
            <a:off x="7660369" y="5615704"/>
            <a:ext cx="4413068" cy="400110"/>
          </a:xfrm>
          <a:prstGeom prst="rect">
            <a:avLst/>
          </a:prstGeom>
          <a:solidFill>
            <a:srgbClr val="F5F9F8"/>
          </a:solidFill>
        </p:spPr>
        <p:txBody>
          <a:bodyPr wrap="square" rtlCol="0">
            <a:spAutoFit/>
          </a:bodyPr>
          <a:lstStyle/>
          <a:p>
            <a:pPr algn="ctr"/>
            <a:r>
              <a:rPr lang="en-US" sz="2000" b="1">
                <a:solidFill>
                  <a:srgbClr val="33A3AA"/>
                </a:solidFill>
                <a:latin typeface="Arial" panose="020B0604020202020204" pitchFamily="34" charset="0"/>
                <a:cs typeface="Arial" panose="020B0604020202020204" pitchFamily="34" charset="0"/>
                <a:hlinkClick r:id="rId5"/>
              </a:rPr>
              <a:t>www.ascworkforcestrategy.co.uk</a:t>
            </a:r>
            <a:r>
              <a:rPr lang="en-US" sz="2000" b="1">
                <a:solidFill>
                  <a:srgbClr val="33A3AA"/>
                </a:solidFill>
                <a:latin typeface="Arial" panose="020B0604020202020204" pitchFamily="34" charset="0"/>
                <a:cs typeface="Arial" panose="020B0604020202020204" pitchFamily="34" charset="0"/>
              </a:rPr>
              <a:t>  </a:t>
            </a:r>
            <a:endParaRPr lang="en-GB" sz="2000" b="1">
              <a:solidFill>
                <a:srgbClr val="33A3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33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erson holding a hand of an old person">
            <a:extLst>
              <a:ext uri="{FF2B5EF4-FFF2-40B4-BE49-F238E27FC236}">
                <a16:creationId xmlns:a16="http://schemas.microsoft.com/office/drawing/2014/main" id="{D60F8502-4775-5235-FFC6-5300889F48C8}"/>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TextBox 3">
            <a:extLst>
              <a:ext uri="{FF2B5EF4-FFF2-40B4-BE49-F238E27FC236}">
                <a16:creationId xmlns:a16="http://schemas.microsoft.com/office/drawing/2014/main" id="{B7C8A906-788D-E5BF-EDB3-04DFF232557F}"/>
              </a:ext>
            </a:extLst>
          </p:cNvPr>
          <p:cNvSpPr txBox="1"/>
          <p:nvPr/>
        </p:nvSpPr>
        <p:spPr>
          <a:xfrm>
            <a:off x="0" y="-17587"/>
            <a:ext cx="8597562" cy="523220"/>
          </a:xfrm>
          <a:prstGeom prst="rect">
            <a:avLst/>
          </a:prstGeom>
          <a:solidFill>
            <a:srgbClr val="606060"/>
          </a:solidFill>
        </p:spPr>
        <p:txBody>
          <a:bodyPr wrap="square" lIns="91440" tIns="45720" rIns="91440" bIns="45720" rtlCol="0" anchor="t">
            <a:spAutoFit/>
          </a:bodyPr>
          <a:lstStyle/>
          <a:p>
            <a:r>
              <a:rPr lang="en-US" sz="2800" b="1">
                <a:solidFill>
                  <a:schemeClr val="bg1"/>
                </a:solidFill>
                <a:latin typeface="Arial"/>
                <a:cs typeface="Arial"/>
              </a:rPr>
              <a:t>The Workforce Strategy Implementation Unit</a:t>
            </a:r>
            <a:endParaRPr lang="en-US" sz="2800" b="1">
              <a:solidFill>
                <a:schemeClr val="bg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EFF5BC57-9F7B-5A20-1CF9-06C2DAA61326}"/>
              </a:ext>
            </a:extLst>
          </p:cNvPr>
          <p:cNvSpPr/>
          <p:nvPr/>
        </p:nvSpPr>
        <p:spPr>
          <a:xfrm>
            <a:off x="2369848" y="3481652"/>
            <a:ext cx="2108757" cy="2314073"/>
          </a:xfrm>
          <a:prstGeom prst="ellipse">
            <a:avLst/>
          </a:prstGeom>
          <a:blipFill>
            <a:blip r:embed="rId4"/>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CA4AD43-39C6-6477-BBB3-A101F60204EB}"/>
              </a:ext>
            </a:extLst>
          </p:cNvPr>
          <p:cNvSpPr/>
          <p:nvPr/>
        </p:nvSpPr>
        <p:spPr>
          <a:xfrm>
            <a:off x="7728272" y="3559898"/>
            <a:ext cx="2304170" cy="2314073"/>
          </a:xfrm>
          <a:prstGeom prst="ellipse">
            <a:avLst/>
          </a:prstGeom>
          <a:blipFill>
            <a:blip r:embed="rId5"/>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0824CA4-2DEC-9926-EA35-E56E5AD18B38}"/>
              </a:ext>
            </a:extLst>
          </p:cNvPr>
          <p:cNvSpPr/>
          <p:nvPr/>
        </p:nvSpPr>
        <p:spPr>
          <a:xfrm>
            <a:off x="7489524" y="611204"/>
            <a:ext cx="2304169" cy="2262413"/>
          </a:xfrm>
          <a:prstGeom prst="ellipse">
            <a:avLst/>
          </a:prstGeom>
          <a:blipFill>
            <a:blip r:embed="rId6"/>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C89B87A-2CC9-12E2-7C4A-CB270378B105}"/>
              </a:ext>
            </a:extLst>
          </p:cNvPr>
          <p:cNvSpPr/>
          <p:nvPr/>
        </p:nvSpPr>
        <p:spPr>
          <a:xfrm>
            <a:off x="2352407" y="591101"/>
            <a:ext cx="2108757" cy="2275327"/>
          </a:xfrm>
          <a:prstGeom prst="ellipse">
            <a:avLst/>
          </a:prstGeom>
          <a:blipFill>
            <a:blip r:embed="rId7"/>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3A600116-388F-E5CB-6B8E-87CE9EE41A0D}"/>
              </a:ext>
            </a:extLst>
          </p:cNvPr>
          <p:cNvSpPr/>
          <p:nvPr/>
        </p:nvSpPr>
        <p:spPr>
          <a:xfrm>
            <a:off x="1754658" y="2696807"/>
            <a:ext cx="3494211" cy="695656"/>
          </a:xfrm>
          <a:prstGeom prst="roundRect">
            <a:avLst/>
          </a:prstGeom>
          <a:solidFill>
            <a:srgbClr val="0084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Jane Brightman</a:t>
            </a:r>
          </a:p>
          <a:p>
            <a:pPr algn="ctr"/>
            <a:r>
              <a:rPr lang="en-GB">
                <a:latin typeface="Arial" panose="020B0604020202020204" pitchFamily="34" charset="0"/>
                <a:cs typeface="Arial" panose="020B0604020202020204" pitchFamily="34" charset="0"/>
              </a:rPr>
              <a:t>Director of Workforce Strategy</a:t>
            </a:r>
          </a:p>
        </p:txBody>
      </p:sp>
      <p:sp>
        <p:nvSpPr>
          <p:cNvPr id="19" name="Rectangle: Rounded Corners 18">
            <a:extLst>
              <a:ext uri="{FF2B5EF4-FFF2-40B4-BE49-F238E27FC236}">
                <a16:creationId xmlns:a16="http://schemas.microsoft.com/office/drawing/2014/main" id="{DD713E46-3356-EB6F-5D05-9980B510C12B}"/>
              </a:ext>
            </a:extLst>
          </p:cNvPr>
          <p:cNvSpPr/>
          <p:nvPr/>
        </p:nvSpPr>
        <p:spPr>
          <a:xfrm>
            <a:off x="5941065" y="2695589"/>
            <a:ext cx="5413393" cy="695657"/>
          </a:xfrm>
          <a:prstGeom prst="roundRect">
            <a:avLst/>
          </a:prstGeom>
          <a:solidFill>
            <a:srgbClr val="0084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Sarah Gilbert</a:t>
            </a:r>
          </a:p>
          <a:p>
            <a:pPr algn="ctr"/>
            <a:r>
              <a:rPr lang="en-GB" sz="1800" dirty="0">
                <a:effectLst/>
                <a:latin typeface="Arial" panose="020B0604020202020204" pitchFamily="34" charset="0"/>
                <a:ea typeface="Aptos" panose="020B0004020202020204" pitchFamily="34" charset="0"/>
              </a:rPr>
              <a:t>Head of Workforce Strategy Implementation Unit</a:t>
            </a:r>
            <a:endParaRPr lang="en-GB" dirty="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F3D82D53-9F3A-B6EF-5F1B-C128498D3293}"/>
              </a:ext>
            </a:extLst>
          </p:cNvPr>
          <p:cNvSpPr/>
          <p:nvPr/>
        </p:nvSpPr>
        <p:spPr>
          <a:xfrm>
            <a:off x="1795672" y="5747705"/>
            <a:ext cx="3438491" cy="786063"/>
          </a:xfrm>
          <a:prstGeom prst="roundRect">
            <a:avLst/>
          </a:prstGeom>
          <a:solidFill>
            <a:srgbClr val="0084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Fran Simons </a:t>
            </a:r>
          </a:p>
          <a:p>
            <a:pPr algn="ctr"/>
            <a:r>
              <a:rPr lang="en-GB">
                <a:latin typeface="Arial" panose="020B0604020202020204" pitchFamily="34" charset="0"/>
                <a:cs typeface="Arial" panose="020B0604020202020204" pitchFamily="34" charset="0"/>
              </a:rPr>
              <a:t>Senior Workforce Strategy Project Manager </a:t>
            </a:r>
          </a:p>
        </p:txBody>
      </p:sp>
      <p:sp>
        <p:nvSpPr>
          <p:cNvPr id="21" name="Rectangle: Rounded Corners 20">
            <a:extLst>
              <a:ext uri="{FF2B5EF4-FFF2-40B4-BE49-F238E27FC236}">
                <a16:creationId xmlns:a16="http://schemas.microsoft.com/office/drawing/2014/main" id="{76E1F1FA-EC7A-1FB3-6BFB-2BDEC5B98EB4}"/>
              </a:ext>
            </a:extLst>
          </p:cNvPr>
          <p:cNvSpPr/>
          <p:nvPr/>
        </p:nvSpPr>
        <p:spPr>
          <a:xfrm>
            <a:off x="7081591" y="5747705"/>
            <a:ext cx="3597532" cy="786063"/>
          </a:xfrm>
          <a:prstGeom prst="roundRect">
            <a:avLst/>
          </a:prstGeom>
          <a:solidFill>
            <a:srgbClr val="0084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Juliet Green</a:t>
            </a:r>
          </a:p>
          <a:p>
            <a:pPr algn="ctr"/>
            <a:r>
              <a:rPr lang="en-GB">
                <a:latin typeface="Arial" panose="020B0604020202020204" pitchFamily="34" charset="0"/>
                <a:cs typeface="Arial" panose="020B0604020202020204" pitchFamily="34" charset="0"/>
              </a:rPr>
              <a:t>Senior Workforce Strategy Project Manager </a:t>
            </a:r>
          </a:p>
        </p:txBody>
      </p:sp>
    </p:spTree>
    <p:extLst>
      <p:ext uri="{BB962C8B-B14F-4D97-AF65-F5344CB8AC3E}">
        <p14:creationId xmlns:p14="http://schemas.microsoft.com/office/powerpoint/2010/main" val="246678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340AC-93DB-17F9-CE50-288A981BD05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3DEE107-D785-7236-4EEA-801DDEFCAC6B}"/>
              </a:ext>
            </a:extLst>
          </p:cNvPr>
          <p:cNvSpPr txBox="1"/>
          <p:nvPr/>
        </p:nvSpPr>
        <p:spPr>
          <a:xfrm>
            <a:off x="-2" y="0"/>
            <a:ext cx="11139292" cy="523220"/>
          </a:xfrm>
          <a:prstGeom prst="rect">
            <a:avLst/>
          </a:prstGeom>
          <a:solidFill>
            <a:srgbClr val="606060"/>
          </a:solidFill>
        </p:spPr>
        <p:txBody>
          <a:bodyPr wrap="square" lIns="91440" tIns="45720" rIns="91440" bIns="45720" rtlCol="0" anchor="t">
            <a:spAutoFit/>
          </a:bodyPr>
          <a:lstStyle/>
          <a:p>
            <a:r>
              <a:rPr lang="en-US" sz="2800" b="1">
                <a:solidFill>
                  <a:schemeClr val="bg1"/>
                </a:solidFill>
                <a:latin typeface="Arial"/>
                <a:cs typeface="Arial"/>
              </a:rPr>
              <a:t>The current context </a:t>
            </a:r>
            <a:endParaRPr lang="en-US" sz="2800" b="1">
              <a:solidFill>
                <a:schemeClr val="bg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EE8818CD-0DE4-7199-4865-4673FFC6C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53" y="789267"/>
            <a:ext cx="5052986" cy="33670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8BF6B60-2E95-07DE-7D2D-F47C8485A6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9804" y="789267"/>
            <a:ext cx="2766003" cy="398969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B899BD2-7885-CF0B-79EE-992B720161A3}"/>
              </a:ext>
            </a:extLst>
          </p:cNvPr>
          <p:cNvGrpSpPr/>
          <p:nvPr/>
        </p:nvGrpSpPr>
        <p:grpSpPr>
          <a:xfrm>
            <a:off x="8762270" y="523220"/>
            <a:ext cx="2418267" cy="4747870"/>
            <a:chOff x="5779007" y="583218"/>
            <a:chExt cx="2814058" cy="5058630"/>
          </a:xfrm>
        </p:grpSpPr>
        <p:grpSp>
          <p:nvGrpSpPr>
            <p:cNvPr id="3" name="Group 2">
              <a:extLst>
                <a:ext uri="{FF2B5EF4-FFF2-40B4-BE49-F238E27FC236}">
                  <a16:creationId xmlns:a16="http://schemas.microsoft.com/office/drawing/2014/main" id="{9177A96B-5638-9587-9BB2-CB329671273E}"/>
                </a:ext>
              </a:extLst>
            </p:cNvPr>
            <p:cNvGrpSpPr/>
            <p:nvPr/>
          </p:nvGrpSpPr>
          <p:grpSpPr>
            <a:xfrm>
              <a:off x="5806440" y="1216152"/>
              <a:ext cx="2786625" cy="1419512"/>
              <a:chOff x="5806440" y="1216152"/>
              <a:chExt cx="2786625" cy="1419512"/>
            </a:xfrm>
          </p:grpSpPr>
          <p:sp>
            <p:nvSpPr>
              <p:cNvPr id="18" name="Rectangle: Rounded Corners 17">
                <a:extLst>
                  <a:ext uri="{FF2B5EF4-FFF2-40B4-BE49-F238E27FC236}">
                    <a16:creationId xmlns:a16="http://schemas.microsoft.com/office/drawing/2014/main" id="{01937491-C350-711D-5E13-4E34FFD34CD3}"/>
                  </a:ext>
                </a:extLst>
              </p:cNvPr>
              <p:cNvSpPr/>
              <p:nvPr/>
            </p:nvSpPr>
            <p:spPr>
              <a:xfrm>
                <a:off x="5806440" y="1216152"/>
                <a:ext cx="2685288" cy="1419512"/>
              </a:xfrm>
              <a:prstGeom prst="roundRect">
                <a:avLst/>
              </a:prstGeom>
              <a:solidFill>
                <a:srgbClr val="6B4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600" b="1" dirty="0">
                    <a:latin typeface="Arial" panose="020B0604020202020204" pitchFamily="34" charset="0"/>
                    <a:cs typeface="Arial" panose="020B0604020202020204" pitchFamily="34" charset="0"/>
                  </a:rPr>
                  <a:t>1</a:t>
                </a:r>
              </a:p>
            </p:txBody>
          </p:sp>
          <p:sp>
            <p:nvSpPr>
              <p:cNvPr id="19" name="TextBox 18">
                <a:extLst>
                  <a:ext uri="{FF2B5EF4-FFF2-40B4-BE49-F238E27FC236}">
                    <a16:creationId xmlns:a16="http://schemas.microsoft.com/office/drawing/2014/main" id="{6A0D9665-8846-1CD2-5AB6-1D3DCE5EC89D}"/>
                  </a:ext>
                </a:extLst>
              </p:cNvPr>
              <p:cNvSpPr txBox="1"/>
              <p:nvPr/>
            </p:nvSpPr>
            <p:spPr>
              <a:xfrm>
                <a:off x="6389361" y="1381500"/>
                <a:ext cx="2203704" cy="1169552"/>
              </a:xfrm>
              <a:prstGeom prst="rect">
                <a:avLst/>
              </a:prstGeom>
              <a:noFill/>
              <a:ln>
                <a:noFill/>
              </a:ln>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Hospital </a:t>
                </a:r>
              </a:p>
              <a:p>
                <a:pPr algn="ctr"/>
                <a:endParaRPr lang="en-GB" sz="1000" b="1" dirty="0">
                  <a:solidFill>
                    <a:schemeClr val="bg1"/>
                  </a:solidFill>
                  <a:latin typeface="Arial" panose="020B0604020202020204" pitchFamily="34" charset="0"/>
                  <a:cs typeface="Arial" panose="020B0604020202020204" pitchFamily="34" charset="0"/>
                </a:endParaRPr>
              </a:p>
              <a:p>
                <a:pPr algn="ctr"/>
                <a:endParaRPr lang="en-GB" sz="2000" b="1" dirty="0">
                  <a:solidFill>
                    <a:schemeClr val="bg1"/>
                  </a:solidFill>
                  <a:latin typeface="Arial" panose="020B0604020202020204" pitchFamily="34" charset="0"/>
                  <a:cs typeface="Arial" panose="020B0604020202020204" pitchFamily="34" charset="0"/>
                </a:endParaRPr>
              </a:p>
              <a:p>
                <a:pPr algn="ctr"/>
                <a:r>
                  <a:rPr lang="en-GB" sz="2000" b="1" dirty="0">
                    <a:solidFill>
                      <a:schemeClr val="bg1"/>
                    </a:solidFill>
                    <a:latin typeface="Arial" panose="020B0604020202020204" pitchFamily="34" charset="0"/>
                    <a:cs typeface="Arial" panose="020B0604020202020204" pitchFamily="34" charset="0"/>
                  </a:rPr>
                  <a:t>Community </a:t>
                </a:r>
              </a:p>
            </p:txBody>
          </p:sp>
          <p:cxnSp>
            <p:nvCxnSpPr>
              <p:cNvPr id="20" name="Straight Arrow Connector 19">
                <a:extLst>
                  <a:ext uri="{FF2B5EF4-FFF2-40B4-BE49-F238E27FC236}">
                    <a16:creationId xmlns:a16="http://schemas.microsoft.com/office/drawing/2014/main" id="{E7D2A96C-B4A9-5E27-BE74-FC879E2916E8}"/>
                  </a:ext>
                </a:extLst>
              </p:cNvPr>
              <p:cNvCxnSpPr>
                <a:cxnSpLocks/>
              </p:cNvCxnSpPr>
              <p:nvPr/>
            </p:nvCxnSpPr>
            <p:spPr>
              <a:xfrm>
                <a:off x="7379208" y="1792224"/>
                <a:ext cx="0" cy="393192"/>
              </a:xfrm>
              <a:prstGeom prst="straightConnector1">
                <a:avLst/>
              </a:prstGeom>
              <a:ln w="57150">
                <a:no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FBD2C219-84A8-06D9-4B22-ED13DDB54D2B}"/>
                </a:ext>
              </a:extLst>
            </p:cNvPr>
            <p:cNvGrpSpPr/>
            <p:nvPr/>
          </p:nvGrpSpPr>
          <p:grpSpPr>
            <a:xfrm>
              <a:off x="5779007" y="4222336"/>
              <a:ext cx="2811959" cy="1419512"/>
              <a:chOff x="5806440" y="4222336"/>
              <a:chExt cx="2811959" cy="1419512"/>
            </a:xfrm>
          </p:grpSpPr>
          <p:sp>
            <p:nvSpPr>
              <p:cNvPr id="15" name="Rectangle: Rounded Corners 14">
                <a:extLst>
                  <a:ext uri="{FF2B5EF4-FFF2-40B4-BE49-F238E27FC236}">
                    <a16:creationId xmlns:a16="http://schemas.microsoft.com/office/drawing/2014/main" id="{3A80EA72-2AEB-A703-B7D7-DD002F520702}"/>
                  </a:ext>
                </a:extLst>
              </p:cNvPr>
              <p:cNvSpPr/>
              <p:nvPr/>
            </p:nvSpPr>
            <p:spPr>
              <a:xfrm>
                <a:off x="5806440" y="4222336"/>
                <a:ext cx="2685288" cy="141951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600" b="1" dirty="0">
                    <a:latin typeface="Arial" panose="020B0604020202020204" pitchFamily="34" charset="0"/>
                    <a:cs typeface="Arial" panose="020B0604020202020204" pitchFamily="34" charset="0"/>
                  </a:rPr>
                  <a:t>3</a:t>
                </a:r>
              </a:p>
            </p:txBody>
          </p:sp>
          <p:sp>
            <p:nvSpPr>
              <p:cNvPr id="16" name="TextBox 15">
                <a:extLst>
                  <a:ext uri="{FF2B5EF4-FFF2-40B4-BE49-F238E27FC236}">
                    <a16:creationId xmlns:a16="http://schemas.microsoft.com/office/drawing/2014/main" id="{D3BE3AD5-7EB6-0F17-A96F-9795E067EF59}"/>
                  </a:ext>
                </a:extLst>
              </p:cNvPr>
              <p:cNvSpPr txBox="1"/>
              <p:nvPr/>
            </p:nvSpPr>
            <p:spPr>
              <a:xfrm>
                <a:off x="6414695" y="4347316"/>
                <a:ext cx="2203704" cy="1169552"/>
              </a:xfrm>
              <a:prstGeom prst="rect">
                <a:avLst/>
              </a:prstGeom>
              <a:noFill/>
              <a:ln>
                <a:noFill/>
              </a:ln>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Sickness </a:t>
                </a:r>
              </a:p>
              <a:p>
                <a:pPr algn="ctr"/>
                <a:endParaRPr lang="en-GB" sz="1000" b="1" dirty="0">
                  <a:solidFill>
                    <a:schemeClr val="bg1"/>
                  </a:solidFill>
                  <a:latin typeface="Arial" panose="020B0604020202020204" pitchFamily="34" charset="0"/>
                  <a:cs typeface="Arial" panose="020B0604020202020204" pitchFamily="34" charset="0"/>
                </a:endParaRPr>
              </a:p>
              <a:p>
                <a:pPr algn="ctr"/>
                <a:endParaRPr lang="en-GB" sz="2000" b="1" dirty="0">
                  <a:solidFill>
                    <a:schemeClr val="bg1"/>
                  </a:solidFill>
                  <a:latin typeface="Arial" panose="020B0604020202020204" pitchFamily="34" charset="0"/>
                  <a:cs typeface="Arial" panose="020B0604020202020204" pitchFamily="34" charset="0"/>
                </a:endParaRPr>
              </a:p>
              <a:p>
                <a:pPr algn="ctr"/>
                <a:r>
                  <a:rPr lang="en-GB" sz="2000" b="1" dirty="0">
                    <a:solidFill>
                      <a:schemeClr val="bg1"/>
                    </a:solidFill>
                    <a:latin typeface="Arial" panose="020B0604020202020204" pitchFamily="34" charset="0"/>
                    <a:cs typeface="Arial" panose="020B0604020202020204" pitchFamily="34" charset="0"/>
                  </a:rPr>
                  <a:t>Prevention </a:t>
                </a:r>
              </a:p>
            </p:txBody>
          </p:sp>
          <p:cxnSp>
            <p:nvCxnSpPr>
              <p:cNvPr id="17" name="Straight Arrow Connector 16">
                <a:extLst>
                  <a:ext uri="{FF2B5EF4-FFF2-40B4-BE49-F238E27FC236}">
                    <a16:creationId xmlns:a16="http://schemas.microsoft.com/office/drawing/2014/main" id="{E45DF035-2792-F1F4-1EDD-4CD76BEE4EFA}"/>
                  </a:ext>
                </a:extLst>
              </p:cNvPr>
              <p:cNvCxnSpPr>
                <a:cxnSpLocks/>
              </p:cNvCxnSpPr>
              <p:nvPr/>
            </p:nvCxnSpPr>
            <p:spPr>
              <a:xfrm flipH="1">
                <a:off x="7379208" y="4791456"/>
                <a:ext cx="10668" cy="400144"/>
              </a:xfrm>
              <a:prstGeom prst="straightConnector1">
                <a:avLst/>
              </a:prstGeom>
              <a:ln w="57150">
                <a:no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Rounded Corners 8">
              <a:extLst>
                <a:ext uri="{FF2B5EF4-FFF2-40B4-BE49-F238E27FC236}">
                  <a16:creationId xmlns:a16="http://schemas.microsoft.com/office/drawing/2014/main" id="{DF0728DE-7C93-72E7-93ED-BFD37979D3EB}"/>
                </a:ext>
              </a:extLst>
            </p:cNvPr>
            <p:cNvSpPr/>
            <p:nvPr/>
          </p:nvSpPr>
          <p:spPr>
            <a:xfrm>
              <a:off x="5806440" y="2719244"/>
              <a:ext cx="2685288" cy="1419512"/>
            </a:xfrm>
            <a:prstGeom prst="roundRect">
              <a:avLst/>
            </a:prstGeom>
            <a:solidFill>
              <a:srgbClr val="298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600" b="1" dirty="0">
                  <a:latin typeface="Arial" panose="020B0604020202020204" pitchFamily="34" charset="0"/>
                  <a:cs typeface="Arial" panose="020B0604020202020204" pitchFamily="34" charset="0"/>
                </a:rPr>
                <a:t>2</a:t>
              </a:r>
            </a:p>
          </p:txBody>
        </p:sp>
        <p:sp>
          <p:nvSpPr>
            <p:cNvPr id="10" name="TextBox 9">
              <a:extLst>
                <a:ext uri="{FF2B5EF4-FFF2-40B4-BE49-F238E27FC236}">
                  <a16:creationId xmlns:a16="http://schemas.microsoft.com/office/drawing/2014/main" id="{96FD523E-B32E-4443-FFE4-AE7BB887BCD4}"/>
                </a:ext>
              </a:extLst>
            </p:cNvPr>
            <p:cNvSpPr txBox="1"/>
            <p:nvPr/>
          </p:nvSpPr>
          <p:spPr>
            <a:xfrm>
              <a:off x="6389361" y="2884592"/>
              <a:ext cx="2203704" cy="1169551"/>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Analogue </a:t>
              </a:r>
            </a:p>
            <a:p>
              <a:pPr algn="ctr"/>
              <a:endParaRPr lang="en-GB" sz="1000" b="1" dirty="0">
                <a:solidFill>
                  <a:schemeClr val="bg1"/>
                </a:solidFill>
                <a:latin typeface="Arial" panose="020B0604020202020204" pitchFamily="34" charset="0"/>
                <a:cs typeface="Arial" panose="020B0604020202020204" pitchFamily="34" charset="0"/>
              </a:endParaRPr>
            </a:p>
            <a:p>
              <a:pPr algn="ctr"/>
              <a:endParaRPr lang="en-GB" sz="2000" b="1" dirty="0">
                <a:solidFill>
                  <a:schemeClr val="bg1"/>
                </a:solidFill>
                <a:latin typeface="Arial" panose="020B0604020202020204" pitchFamily="34" charset="0"/>
                <a:cs typeface="Arial" panose="020B0604020202020204" pitchFamily="34" charset="0"/>
              </a:endParaRPr>
            </a:p>
            <a:p>
              <a:pPr algn="ctr"/>
              <a:r>
                <a:rPr lang="en-GB" sz="2000" b="1" dirty="0">
                  <a:solidFill>
                    <a:schemeClr val="bg1"/>
                  </a:solidFill>
                  <a:latin typeface="Arial" panose="020B0604020202020204" pitchFamily="34" charset="0"/>
                  <a:cs typeface="Arial" panose="020B0604020202020204" pitchFamily="34" charset="0"/>
                </a:rPr>
                <a:t>Digital </a:t>
              </a:r>
            </a:p>
          </p:txBody>
        </p:sp>
        <p:cxnSp>
          <p:nvCxnSpPr>
            <p:cNvPr id="11" name="Straight Arrow Connector 10">
              <a:extLst>
                <a:ext uri="{FF2B5EF4-FFF2-40B4-BE49-F238E27FC236}">
                  <a16:creationId xmlns:a16="http://schemas.microsoft.com/office/drawing/2014/main" id="{0E9CF66B-9125-CBF2-24F5-11C3A7B92EEB}"/>
                </a:ext>
              </a:extLst>
            </p:cNvPr>
            <p:cNvCxnSpPr>
              <a:cxnSpLocks/>
            </p:cNvCxnSpPr>
            <p:nvPr/>
          </p:nvCxnSpPr>
          <p:spPr>
            <a:xfrm>
              <a:off x="7429876" y="3282696"/>
              <a:ext cx="0" cy="37837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EF1960-032B-1C2C-4A3E-7CBE5F44E838}"/>
                </a:ext>
              </a:extLst>
            </p:cNvPr>
            <p:cNvSpPr txBox="1"/>
            <p:nvPr/>
          </p:nvSpPr>
          <p:spPr>
            <a:xfrm>
              <a:off x="5859783" y="583218"/>
              <a:ext cx="2685286" cy="688635"/>
            </a:xfrm>
            <a:prstGeom prst="rect">
              <a:avLst/>
            </a:prstGeom>
            <a:noFill/>
          </p:spPr>
          <p:txBody>
            <a:bodyPr wrap="square" rtlCol="0">
              <a:spAutoFit/>
            </a:bodyPr>
            <a:lstStyle/>
            <a:p>
              <a:pPr algn="ctr"/>
              <a:r>
                <a:rPr lang="en-GB" b="1" dirty="0">
                  <a:solidFill>
                    <a:srgbClr val="425563"/>
                  </a:solidFill>
                  <a:latin typeface="Arial" panose="020B0604020202020204" pitchFamily="34" charset="0"/>
                  <a:cs typeface="Arial" panose="020B0604020202020204" pitchFamily="34" charset="0"/>
                </a:rPr>
                <a:t>Three strategic shifts</a:t>
              </a:r>
            </a:p>
          </p:txBody>
        </p:sp>
        <p:cxnSp>
          <p:nvCxnSpPr>
            <p:cNvPr id="13" name="Straight Arrow Connector 12">
              <a:extLst>
                <a:ext uri="{FF2B5EF4-FFF2-40B4-BE49-F238E27FC236}">
                  <a16:creationId xmlns:a16="http://schemas.microsoft.com/office/drawing/2014/main" id="{D13E2D17-B907-CE04-0CB0-D2A20D4AC83D}"/>
                </a:ext>
              </a:extLst>
            </p:cNvPr>
            <p:cNvCxnSpPr>
              <a:cxnSpLocks/>
            </p:cNvCxnSpPr>
            <p:nvPr/>
          </p:nvCxnSpPr>
          <p:spPr>
            <a:xfrm>
              <a:off x="7450063" y="4742901"/>
              <a:ext cx="0" cy="37837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3F5E40D-1442-3158-1231-CFF30CB2212E}"/>
                </a:ext>
              </a:extLst>
            </p:cNvPr>
            <p:cNvCxnSpPr>
              <a:cxnSpLocks/>
            </p:cNvCxnSpPr>
            <p:nvPr/>
          </p:nvCxnSpPr>
          <p:spPr>
            <a:xfrm>
              <a:off x="7402444" y="1823019"/>
              <a:ext cx="0" cy="37837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Arrow: Left-Right 6">
            <a:extLst>
              <a:ext uri="{FF2B5EF4-FFF2-40B4-BE49-F238E27FC236}">
                <a16:creationId xmlns:a16="http://schemas.microsoft.com/office/drawing/2014/main" id="{6C7F68E4-0B41-BB3D-DDAC-6F21F193F924}"/>
              </a:ext>
            </a:extLst>
          </p:cNvPr>
          <p:cNvSpPr/>
          <p:nvPr/>
        </p:nvSpPr>
        <p:spPr>
          <a:xfrm>
            <a:off x="108885" y="5134946"/>
            <a:ext cx="11921545" cy="1625344"/>
          </a:xfrm>
          <a:prstGeom prst="lef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i="0" u="none" strike="noStrike" dirty="0">
                <a:solidFill>
                  <a:srgbClr val="000000"/>
                </a:solidFill>
                <a:effectLst/>
                <a:latin typeface="Arial" panose="020B0604020202020204" pitchFamily="34" charset="0"/>
              </a:rPr>
              <a:t>The Oversight Executive Group: </a:t>
            </a:r>
            <a:r>
              <a:rPr lang="en-GB" sz="2000" b="0" i="0" u="none" strike="noStrike" dirty="0">
                <a:solidFill>
                  <a:srgbClr val="000000"/>
                </a:solidFill>
                <a:effectLst/>
                <a:latin typeface="Arial" panose="020B0604020202020204" pitchFamily="34" charset="0"/>
              </a:rPr>
              <a:t>the ambassadors for the Workforce Strategy, advocating for and supporting delivery of the recommendations and influencing decision makers.</a:t>
            </a:r>
            <a:endParaRPr lang="en-GB" sz="2000" dirty="0"/>
          </a:p>
        </p:txBody>
      </p:sp>
    </p:spTree>
    <p:extLst>
      <p:ext uri="{BB962C8B-B14F-4D97-AF65-F5344CB8AC3E}">
        <p14:creationId xmlns:p14="http://schemas.microsoft.com/office/powerpoint/2010/main" val="335194945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600E8-FC1F-B366-B0CE-7BE1C606BA65}"/>
            </a:ext>
          </a:extLst>
        </p:cNvPr>
        <p:cNvGrpSpPr/>
        <p:nvPr/>
      </p:nvGrpSpPr>
      <p:grpSpPr>
        <a:xfrm>
          <a:off x="0" y="0"/>
          <a:ext cx="0" cy="0"/>
          <a:chOff x="0" y="0"/>
          <a:chExt cx="0" cy="0"/>
        </a:xfrm>
      </p:grpSpPr>
      <p:pic>
        <p:nvPicPr>
          <p:cNvPr id="4" name="Picture 3" descr="A group of women sitting on a couch&#10;&#10;Description automatically generated">
            <a:extLst>
              <a:ext uri="{FF2B5EF4-FFF2-40B4-BE49-F238E27FC236}">
                <a16:creationId xmlns:a16="http://schemas.microsoft.com/office/drawing/2014/main" id="{34836C0A-F2A1-C4CD-8593-8B98B23C28E8}"/>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4260" b="1040"/>
          <a:stretch/>
        </p:blipFill>
        <p:spPr>
          <a:xfrm>
            <a:off x="0" y="0"/>
            <a:ext cx="12192000" cy="6858000"/>
          </a:xfrm>
          <a:prstGeom prst="rect">
            <a:avLst/>
          </a:prstGeom>
        </p:spPr>
      </p:pic>
      <p:sp>
        <p:nvSpPr>
          <p:cNvPr id="8" name="TextBox 7">
            <a:extLst>
              <a:ext uri="{FF2B5EF4-FFF2-40B4-BE49-F238E27FC236}">
                <a16:creationId xmlns:a16="http://schemas.microsoft.com/office/drawing/2014/main" id="{A6E1AECB-F8F4-5E36-2BA4-F7E6856943AF}"/>
              </a:ext>
            </a:extLst>
          </p:cNvPr>
          <p:cNvSpPr txBox="1"/>
          <p:nvPr/>
        </p:nvSpPr>
        <p:spPr>
          <a:xfrm>
            <a:off x="-3947" y="-3958"/>
            <a:ext cx="6435854" cy="523220"/>
          </a:xfrm>
          <a:prstGeom prst="rect">
            <a:avLst/>
          </a:prstGeom>
          <a:solidFill>
            <a:srgbClr val="606060"/>
          </a:solidFill>
        </p:spPr>
        <p:txBody>
          <a:bodyPr wrap="square" lIns="91440" tIns="45720" rIns="91440" bIns="45720" rtlCol="0" anchor="t">
            <a:spAutoFit/>
          </a:bodyPr>
          <a:lstStyle/>
          <a:p>
            <a:r>
              <a:rPr lang="en-US" sz="2800" b="1" dirty="0">
                <a:solidFill>
                  <a:schemeClr val="bg1"/>
                </a:solidFill>
                <a:latin typeface="Arial"/>
                <a:ea typeface="Calibri"/>
                <a:cs typeface="Arial"/>
              </a:rPr>
              <a:t>How's it going so far?</a:t>
            </a:r>
          </a:p>
        </p:txBody>
      </p:sp>
      <p:pic>
        <p:nvPicPr>
          <p:cNvPr id="5" name="Picture 4" descr="A yellow pie chart with black text&#10;&#10;Description automatically generated">
            <a:extLst>
              <a:ext uri="{FF2B5EF4-FFF2-40B4-BE49-F238E27FC236}">
                <a16:creationId xmlns:a16="http://schemas.microsoft.com/office/drawing/2014/main" id="{6CB398AF-9F63-31C2-F871-7D0D40B77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243" y="979633"/>
            <a:ext cx="5666653" cy="2195050"/>
          </a:xfrm>
          <a:prstGeom prst="rect">
            <a:avLst/>
          </a:prstGeom>
          <a:ln w="38100">
            <a:solidFill>
              <a:srgbClr val="FFB81C"/>
            </a:solidFill>
          </a:ln>
        </p:spPr>
      </p:pic>
      <p:graphicFrame>
        <p:nvGraphicFramePr>
          <p:cNvPr id="3" name="Chart 2">
            <a:extLst>
              <a:ext uri="{FF2B5EF4-FFF2-40B4-BE49-F238E27FC236}">
                <a16:creationId xmlns:a16="http://schemas.microsoft.com/office/drawing/2014/main" id="{1785C114-4F19-F3A0-B4DB-F00B9786F49D}"/>
              </a:ext>
            </a:extLst>
          </p:cNvPr>
          <p:cNvGraphicFramePr>
            <a:graphicFrameLocks/>
          </p:cNvGraphicFramePr>
          <p:nvPr/>
        </p:nvGraphicFramePr>
        <p:xfrm>
          <a:off x="216815" y="731660"/>
          <a:ext cx="5666654" cy="269170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8">
            <a:extLst>
              <a:ext uri="{FF2B5EF4-FFF2-40B4-BE49-F238E27FC236}">
                <a16:creationId xmlns:a16="http://schemas.microsoft.com/office/drawing/2014/main" id="{E5B8BF7A-E30C-9C69-50B0-B98E0A146B23}"/>
              </a:ext>
            </a:extLst>
          </p:cNvPr>
          <p:cNvSpPr txBox="1"/>
          <p:nvPr/>
        </p:nvSpPr>
        <p:spPr>
          <a:xfrm>
            <a:off x="217714" y="3664857"/>
            <a:ext cx="3488223" cy="523220"/>
          </a:xfrm>
          <a:prstGeom prst="rect">
            <a:avLst/>
          </a:prstGeom>
          <a:solidFill>
            <a:srgbClr val="60606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a:solidFill>
                  <a:schemeClr val="bg1"/>
                </a:solidFill>
                <a:latin typeface="Arial"/>
                <a:cs typeface="Arial"/>
              </a:rPr>
              <a:t>Attract and Retain</a:t>
            </a:r>
            <a:endParaRPr lang="en-US" sz="2800" b="1">
              <a:solidFill>
                <a:schemeClr val="bg1"/>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5E669254-ABD7-07BC-4B1E-6EB0BD98CBDB}"/>
              </a:ext>
            </a:extLst>
          </p:cNvPr>
          <p:cNvGraphicFramePr/>
          <p:nvPr/>
        </p:nvGraphicFramePr>
        <p:xfrm>
          <a:off x="212875" y="4609077"/>
          <a:ext cx="3515192" cy="1984667"/>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3BF8D3FD-CF3F-1EBF-DC2C-A0EAB19A16A2}"/>
              </a:ext>
            </a:extLst>
          </p:cNvPr>
          <p:cNvSpPr txBox="1"/>
          <p:nvPr/>
        </p:nvSpPr>
        <p:spPr>
          <a:xfrm>
            <a:off x="4354285" y="3664857"/>
            <a:ext cx="3488223" cy="523220"/>
          </a:xfrm>
          <a:prstGeom prst="rect">
            <a:avLst/>
          </a:prstGeom>
          <a:solidFill>
            <a:srgbClr val="60606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a:solidFill>
                  <a:schemeClr val="bg1"/>
                </a:solidFill>
                <a:latin typeface="Arial"/>
                <a:cs typeface="Arial"/>
              </a:rPr>
              <a:t>Train </a:t>
            </a:r>
            <a:endParaRPr lang="en-US" sz="2800" b="1">
              <a:solidFill>
                <a:schemeClr val="bg1"/>
              </a:solidFill>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C0F7BD86-F131-9C7D-880A-4FA4B803D029}"/>
              </a:ext>
            </a:extLst>
          </p:cNvPr>
          <p:cNvGraphicFramePr/>
          <p:nvPr/>
        </p:nvGraphicFramePr>
        <p:xfrm>
          <a:off x="4349446" y="4633268"/>
          <a:ext cx="3521389" cy="192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017E9067-32A5-B7DA-0642-613062A0B2DE}"/>
              </a:ext>
            </a:extLst>
          </p:cNvPr>
          <p:cNvGraphicFramePr/>
          <p:nvPr/>
        </p:nvGraphicFramePr>
        <p:xfrm>
          <a:off x="4313160" y="4754220"/>
          <a:ext cx="3524174" cy="1839523"/>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8">
            <a:extLst>
              <a:ext uri="{FF2B5EF4-FFF2-40B4-BE49-F238E27FC236}">
                <a16:creationId xmlns:a16="http://schemas.microsoft.com/office/drawing/2014/main" id="{FBA90FB5-118E-0FB3-8375-FEA3AA1F2AE0}"/>
              </a:ext>
            </a:extLst>
          </p:cNvPr>
          <p:cNvSpPr txBox="1"/>
          <p:nvPr/>
        </p:nvSpPr>
        <p:spPr>
          <a:xfrm>
            <a:off x="8418286" y="3662427"/>
            <a:ext cx="3488223" cy="523220"/>
          </a:xfrm>
          <a:prstGeom prst="rect">
            <a:avLst/>
          </a:prstGeom>
          <a:solidFill>
            <a:srgbClr val="60606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a:solidFill>
                  <a:schemeClr val="bg1"/>
                </a:solidFill>
                <a:latin typeface="Arial"/>
                <a:cs typeface="Arial"/>
              </a:rPr>
              <a:t>Transform </a:t>
            </a:r>
            <a:endParaRPr lang="en-US" sz="2800" b="1">
              <a:solidFill>
                <a:schemeClr val="bg1"/>
              </a:solidFill>
              <a:latin typeface="Arial" panose="020B0604020202020204" pitchFamily="34" charset="0"/>
              <a:cs typeface="Arial" panose="020B0604020202020204" pitchFamily="34" charset="0"/>
            </a:endParaRPr>
          </a:p>
        </p:txBody>
      </p:sp>
      <p:graphicFrame>
        <p:nvGraphicFramePr>
          <p:cNvPr id="14" name="Chart 13">
            <a:extLst>
              <a:ext uri="{FF2B5EF4-FFF2-40B4-BE49-F238E27FC236}">
                <a16:creationId xmlns:a16="http://schemas.microsoft.com/office/drawing/2014/main" id="{C8494FBE-24F0-079E-5DF9-F6C18E26EC9B}"/>
              </a:ext>
            </a:extLst>
          </p:cNvPr>
          <p:cNvGraphicFramePr/>
          <p:nvPr/>
        </p:nvGraphicFramePr>
        <p:xfrm>
          <a:off x="8413447" y="4645364"/>
          <a:ext cx="3484698" cy="191624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 14">
            <a:extLst>
              <a:ext uri="{FF2B5EF4-FFF2-40B4-BE49-F238E27FC236}">
                <a16:creationId xmlns:a16="http://schemas.microsoft.com/office/drawing/2014/main" id="{87995CE5-E8B7-350F-8050-1AA69BAAB988}"/>
              </a:ext>
            </a:extLst>
          </p:cNvPr>
          <p:cNvGraphicFramePr/>
          <p:nvPr/>
        </p:nvGraphicFramePr>
        <p:xfrm>
          <a:off x="8423071" y="4647121"/>
          <a:ext cx="3472603" cy="195077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3829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4F027-C6E7-5BED-0C00-2C6DA72D77E5}"/>
            </a:ext>
          </a:extLst>
        </p:cNvPr>
        <p:cNvGrpSpPr/>
        <p:nvPr/>
      </p:nvGrpSpPr>
      <p:grpSpPr>
        <a:xfrm>
          <a:off x="0" y="0"/>
          <a:ext cx="0" cy="0"/>
          <a:chOff x="0" y="0"/>
          <a:chExt cx="0" cy="0"/>
        </a:xfrm>
      </p:grpSpPr>
      <p:pic>
        <p:nvPicPr>
          <p:cNvPr id="55" name="Picture 54" descr="A person holding a hand of an old person">
            <a:extLst>
              <a:ext uri="{FF2B5EF4-FFF2-40B4-BE49-F238E27FC236}">
                <a16:creationId xmlns:a16="http://schemas.microsoft.com/office/drawing/2014/main" id="{9407F1C1-31D7-4F77-1D5B-26E4A8DDD88B}"/>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9" name="TextBox 8">
            <a:extLst>
              <a:ext uri="{FF2B5EF4-FFF2-40B4-BE49-F238E27FC236}">
                <a16:creationId xmlns:a16="http://schemas.microsoft.com/office/drawing/2014/main" id="{AD7838CD-C01E-7E26-F1B2-A4B95F9B32A6}"/>
              </a:ext>
            </a:extLst>
          </p:cNvPr>
          <p:cNvSpPr txBox="1"/>
          <p:nvPr/>
        </p:nvSpPr>
        <p:spPr>
          <a:xfrm>
            <a:off x="369975" y="312824"/>
            <a:ext cx="2450228" cy="523220"/>
          </a:xfrm>
          <a:prstGeom prst="rect">
            <a:avLst/>
          </a:prstGeom>
          <a:solidFill>
            <a:srgbClr val="606060"/>
          </a:solidFill>
        </p:spPr>
        <p:txBody>
          <a:bodyPr wrap="square" lIns="91440" tIns="45720" rIns="91440" bIns="45720" rtlCol="0" anchor="t">
            <a:spAutoFit/>
          </a:bodyPr>
          <a:lstStyle/>
          <a:p>
            <a:pPr algn="ctr"/>
            <a:r>
              <a:rPr lang="en-US" sz="2800" b="1">
                <a:solidFill>
                  <a:schemeClr val="bg1"/>
                </a:solidFill>
                <a:latin typeface="Arial"/>
                <a:cs typeface="Arial"/>
              </a:rPr>
              <a:t>Completed</a:t>
            </a:r>
            <a:endParaRPr lang="en-US" sz="2800" b="1">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525A44A-17B6-6CD0-5D09-DA1201F83466}"/>
              </a:ext>
            </a:extLst>
          </p:cNvPr>
          <p:cNvSpPr/>
          <p:nvPr/>
        </p:nvSpPr>
        <p:spPr>
          <a:xfrm>
            <a:off x="253649" y="1169060"/>
            <a:ext cx="11431163" cy="4949794"/>
          </a:xfrm>
          <a:prstGeom prst="rect">
            <a:avLst/>
          </a:prstGeom>
          <a:solidFill>
            <a:srgbClr val="FFFFFF"/>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2117C760-C5C5-8371-97D6-541CC160A855}"/>
              </a:ext>
            </a:extLst>
          </p:cNvPr>
          <p:cNvGrpSpPr/>
          <p:nvPr/>
        </p:nvGrpSpPr>
        <p:grpSpPr>
          <a:xfrm>
            <a:off x="-2" y="6121321"/>
            <a:ext cx="12192001" cy="745915"/>
            <a:chOff x="-2" y="6121321"/>
            <a:chExt cx="12192001" cy="745915"/>
          </a:xfrm>
        </p:grpSpPr>
        <p:sp>
          <p:nvSpPr>
            <p:cNvPr id="11" name="Rectangle 10">
              <a:extLst>
                <a:ext uri="{FF2B5EF4-FFF2-40B4-BE49-F238E27FC236}">
                  <a16:creationId xmlns:a16="http://schemas.microsoft.com/office/drawing/2014/main" id="{CF76A440-EE69-CE77-783A-4902B3C128C7}"/>
                </a:ext>
              </a:extLst>
            </p:cNvPr>
            <p:cNvSpPr/>
            <p:nvPr/>
          </p:nvSpPr>
          <p:spPr>
            <a:xfrm flipH="1">
              <a:off x="-2" y="6121322"/>
              <a:ext cx="10640920" cy="745914"/>
            </a:xfrm>
            <a:prstGeom prst="rect">
              <a:avLst/>
            </a:prstGeom>
            <a:gradFill>
              <a:gsLst>
                <a:gs pos="0">
                  <a:srgbClr val="33A3AA"/>
                </a:gs>
                <a:gs pos="100000">
                  <a:srgbClr val="0069B3">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E2C1E94-18C9-F19D-CCD2-D0337A948D6F}"/>
                </a:ext>
              </a:extLst>
            </p:cNvPr>
            <p:cNvPicPr>
              <a:picLocks noChangeAspect="1"/>
            </p:cNvPicPr>
            <p:nvPr/>
          </p:nvPicPr>
          <p:blipFill>
            <a:blip r:embed="rId4"/>
            <a:stretch>
              <a:fillRect/>
            </a:stretch>
          </p:blipFill>
          <p:spPr>
            <a:xfrm>
              <a:off x="10640920" y="6121321"/>
              <a:ext cx="1551079" cy="743448"/>
            </a:xfrm>
            <a:prstGeom prst="rect">
              <a:avLst/>
            </a:prstGeom>
          </p:spPr>
        </p:pic>
      </p:grpSp>
      <p:sp>
        <p:nvSpPr>
          <p:cNvPr id="2" name="TextBox 11">
            <a:extLst>
              <a:ext uri="{FF2B5EF4-FFF2-40B4-BE49-F238E27FC236}">
                <a16:creationId xmlns:a16="http://schemas.microsoft.com/office/drawing/2014/main" id="{BE857A9C-E751-60C8-5055-A6F0C08EF84D}"/>
              </a:ext>
            </a:extLst>
          </p:cNvPr>
          <p:cNvSpPr txBox="1"/>
          <p:nvPr/>
        </p:nvSpPr>
        <p:spPr>
          <a:xfrm>
            <a:off x="1187079" y="1552600"/>
            <a:ext cx="10138506" cy="452431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ct val="100000"/>
              </a:lnSpc>
            </a:pPr>
            <a:r>
              <a:rPr lang="en-GB" sz="2400" dirty="0">
                <a:latin typeface="Arial"/>
                <a:cs typeface="Arial"/>
              </a:rPr>
              <a:t>	New eLearning has been launched on </a:t>
            </a:r>
            <a:r>
              <a:rPr lang="en-GB" sz="2400" dirty="0">
                <a:latin typeface="Arial"/>
                <a:cs typeface="Arial"/>
                <a:hlinkClick r:id="rId5"/>
              </a:rPr>
              <a:t>public health and prevention </a:t>
            </a:r>
            <a:r>
              <a:rPr lang="en-GB" sz="2400" dirty="0">
                <a:latin typeface="Arial"/>
                <a:cs typeface="Arial"/>
              </a:rPr>
              <a:t>by 	the Office for 	Health Improvement and Disparities and the Royal 	Society of Public Health</a:t>
            </a:r>
          </a:p>
          <a:p>
            <a:pPr lvl="0">
              <a:lnSpc>
                <a:spcPct val="100000"/>
              </a:lnSpc>
            </a:pPr>
            <a:endParaRPr lang="en-GB" sz="2400" dirty="0">
              <a:latin typeface="Arial" panose="020B0604020202020204" pitchFamily="34" charset="0"/>
              <a:cs typeface="Arial" panose="020B0604020202020204" pitchFamily="34" charset="0"/>
            </a:endParaRPr>
          </a:p>
          <a:p>
            <a:endParaRPr lang="en-GB" sz="2400" dirty="0">
              <a:latin typeface="Arial"/>
              <a:cs typeface="Arial"/>
            </a:endParaRPr>
          </a:p>
          <a:p>
            <a:r>
              <a:rPr lang="en-GB" sz="2400" dirty="0">
                <a:latin typeface="Arial"/>
                <a:cs typeface="Arial"/>
              </a:rPr>
              <a:t>	The Care Workers’ Charity hosted a focused day on wellbeing during 	Professional 	Care Workers Week in September</a:t>
            </a:r>
          </a:p>
          <a:p>
            <a:endParaRPr lang="en-GB" sz="2400" dirty="0">
              <a:latin typeface="Arial"/>
              <a:cs typeface="Arial"/>
            </a:endParaRPr>
          </a:p>
          <a:p>
            <a:endParaRPr lang="en-GB" sz="2400" dirty="0">
              <a:latin typeface="Arial"/>
              <a:cs typeface="Arial"/>
            </a:endParaRPr>
          </a:p>
          <a:p>
            <a:r>
              <a:rPr lang="en-GB" sz="2400" dirty="0">
                <a:latin typeface="Arial"/>
                <a:cs typeface="Arial"/>
              </a:rPr>
              <a:t>	The revised </a:t>
            </a:r>
            <a:r>
              <a:rPr lang="en-GB" sz="2400" dirty="0">
                <a:latin typeface="Arial"/>
                <a:cs typeface="Arial"/>
                <a:hlinkClick r:id="rId6"/>
              </a:rPr>
              <a:t>statutory and mandatory training guide </a:t>
            </a:r>
            <a:r>
              <a:rPr lang="en-GB" sz="2400" dirty="0">
                <a:latin typeface="Arial"/>
                <a:cs typeface="Arial"/>
              </a:rPr>
              <a:t>has been 	launched, Skills for 	Care and CQC are working together to share 	these across the sector </a:t>
            </a:r>
            <a:endParaRPr lang="en-GB" sz="2000" dirty="0">
              <a:latin typeface="Arial"/>
              <a:cs typeface="Arial"/>
            </a:endParaRPr>
          </a:p>
        </p:txBody>
      </p:sp>
      <p:grpSp>
        <p:nvGrpSpPr>
          <p:cNvPr id="3" name="Group 2">
            <a:extLst>
              <a:ext uri="{FF2B5EF4-FFF2-40B4-BE49-F238E27FC236}">
                <a16:creationId xmlns:a16="http://schemas.microsoft.com/office/drawing/2014/main" id="{57D3FFDD-94CD-3CB5-FB6D-6B7C3B82B6E3}"/>
              </a:ext>
            </a:extLst>
          </p:cNvPr>
          <p:cNvGrpSpPr/>
          <p:nvPr/>
        </p:nvGrpSpPr>
        <p:grpSpPr>
          <a:xfrm>
            <a:off x="398588" y="1588413"/>
            <a:ext cx="1160629" cy="1058820"/>
            <a:chOff x="5155980" y="5462260"/>
            <a:chExt cx="1156271" cy="1169858"/>
          </a:xfrm>
        </p:grpSpPr>
        <p:sp>
          <p:nvSpPr>
            <p:cNvPr id="4" name="Oval 3">
              <a:extLst>
                <a:ext uri="{FF2B5EF4-FFF2-40B4-BE49-F238E27FC236}">
                  <a16:creationId xmlns:a16="http://schemas.microsoft.com/office/drawing/2014/main" id="{A4056605-1773-ECBD-0400-8A962011891E}"/>
                </a:ext>
              </a:extLst>
            </p:cNvPr>
            <p:cNvSpPr/>
            <p:nvPr/>
          </p:nvSpPr>
          <p:spPr>
            <a:xfrm>
              <a:off x="5155980" y="5462260"/>
              <a:ext cx="1156271" cy="1169858"/>
            </a:xfrm>
            <a:prstGeom prst="ellipse">
              <a:avLst/>
            </a:prstGeom>
            <a:solidFill>
              <a:schemeClr val="bg1"/>
            </a:solidFill>
            <a:ln w="38100">
              <a:solidFill>
                <a:srgbClr val="33A3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5" name="Graphic 17" descr="Internet with solid fill">
              <a:extLst>
                <a:ext uri="{FF2B5EF4-FFF2-40B4-BE49-F238E27FC236}">
                  <a16:creationId xmlns:a16="http://schemas.microsoft.com/office/drawing/2014/main" id="{63D7EFE4-6711-4033-7A9B-62FB574D61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79671" y="5589301"/>
              <a:ext cx="914400" cy="914400"/>
            </a:xfrm>
            <a:prstGeom prst="rect">
              <a:avLst/>
            </a:prstGeom>
          </p:spPr>
        </p:pic>
      </p:grpSp>
      <p:grpSp>
        <p:nvGrpSpPr>
          <p:cNvPr id="6" name="Group 5">
            <a:extLst>
              <a:ext uri="{FF2B5EF4-FFF2-40B4-BE49-F238E27FC236}">
                <a16:creationId xmlns:a16="http://schemas.microsoft.com/office/drawing/2014/main" id="{31EB7E6C-C22E-39BB-F225-2A3B80E07C71}"/>
              </a:ext>
            </a:extLst>
          </p:cNvPr>
          <p:cNvGrpSpPr/>
          <p:nvPr/>
        </p:nvGrpSpPr>
        <p:grpSpPr>
          <a:xfrm>
            <a:off x="410298" y="3314053"/>
            <a:ext cx="1137211" cy="1058821"/>
            <a:chOff x="5155979" y="6198362"/>
            <a:chExt cx="1156271" cy="1169858"/>
          </a:xfrm>
        </p:grpSpPr>
        <p:sp>
          <p:nvSpPr>
            <p:cNvPr id="8" name="Oval 7">
              <a:extLst>
                <a:ext uri="{FF2B5EF4-FFF2-40B4-BE49-F238E27FC236}">
                  <a16:creationId xmlns:a16="http://schemas.microsoft.com/office/drawing/2014/main" id="{06D87B54-EAF5-33F9-DB6E-21F15FA9F966}"/>
                </a:ext>
              </a:extLst>
            </p:cNvPr>
            <p:cNvSpPr/>
            <p:nvPr/>
          </p:nvSpPr>
          <p:spPr>
            <a:xfrm>
              <a:off x="5155979" y="6198362"/>
              <a:ext cx="1156271" cy="1169858"/>
            </a:xfrm>
            <a:prstGeom prst="ellipse">
              <a:avLst/>
            </a:prstGeom>
            <a:solidFill>
              <a:schemeClr val="bg1"/>
            </a:solidFill>
            <a:ln w="38100">
              <a:solidFill>
                <a:srgbClr val="33A3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13" name="Picture 12" descr="A blue heart with handshake&#10;&#10;Description automatically generated">
              <a:extLst>
                <a:ext uri="{FF2B5EF4-FFF2-40B4-BE49-F238E27FC236}">
                  <a16:creationId xmlns:a16="http://schemas.microsoft.com/office/drawing/2014/main" id="{5F3322BB-D4A7-A6AB-9831-A9A1AF7EB221}"/>
                </a:ext>
              </a:extLst>
            </p:cNvPr>
            <p:cNvPicPr>
              <a:picLocks noChangeAspect="1"/>
            </p:cNvPicPr>
            <p:nvPr/>
          </p:nvPicPr>
          <p:blipFill>
            <a:blip r:embed="rId9" cstate="print">
              <a:extLst>
                <a:ext uri="{28A0092B-C50C-407E-A947-70E740481C1C}">
                  <a14:useLocalDpi xmlns:a14="http://schemas.microsoft.com/office/drawing/2010/main" val="0"/>
                </a:ext>
              </a:extLst>
            </a:blip>
            <a:srcRect l="5302" t="9166" r="4879" b="10220"/>
            <a:stretch/>
          </p:blipFill>
          <p:spPr>
            <a:xfrm>
              <a:off x="5342088" y="6462341"/>
              <a:ext cx="803406" cy="721066"/>
            </a:xfrm>
            <a:prstGeom prst="rect">
              <a:avLst/>
            </a:prstGeom>
          </p:spPr>
        </p:pic>
      </p:grpSp>
      <p:pic>
        <p:nvPicPr>
          <p:cNvPr id="16" name="Picture 15" descr="A blue line on a clipboard&#10;&#10;Description automatically generated">
            <a:extLst>
              <a:ext uri="{FF2B5EF4-FFF2-40B4-BE49-F238E27FC236}">
                <a16:creationId xmlns:a16="http://schemas.microsoft.com/office/drawing/2014/main" id="{2B5CA076-5A25-822F-9811-AC5AE9202623}"/>
              </a:ext>
            </a:extLst>
          </p:cNvPr>
          <p:cNvPicPr>
            <a:picLocks noChangeAspect="1"/>
          </p:cNvPicPr>
          <p:nvPr/>
        </p:nvPicPr>
        <p:blipFill>
          <a:blip r:embed="rId10"/>
          <a:stretch>
            <a:fillRect/>
          </a:stretch>
        </p:blipFill>
        <p:spPr>
          <a:xfrm>
            <a:off x="341692" y="4719952"/>
            <a:ext cx="1274424" cy="1257118"/>
          </a:xfrm>
          <a:prstGeom prst="rect">
            <a:avLst/>
          </a:prstGeom>
        </p:spPr>
      </p:pic>
    </p:spTree>
    <p:extLst>
      <p:ext uri="{BB962C8B-B14F-4D97-AF65-F5344CB8AC3E}">
        <p14:creationId xmlns:p14="http://schemas.microsoft.com/office/powerpoint/2010/main" val="2572706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A49ED-4132-E531-BEB8-5AF27FD6AF92}"/>
            </a:ext>
          </a:extLst>
        </p:cNvPr>
        <p:cNvGrpSpPr/>
        <p:nvPr/>
      </p:nvGrpSpPr>
      <p:grpSpPr>
        <a:xfrm>
          <a:off x="0" y="0"/>
          <a:ext cx="0" cy="0"/>
          <a:chOff x="0" y="0"/>
          <a:chExt cx="0" cy="0"/>
        </a:xfrm>
      </p:grpSpPr>
      <p:pic>
        <p:nvPicPr>
          <p:cNvPr id="55" name="Picture 54" descr="A person holding a hand of an old person">
            <a:extLst>
              <a:ext uri="{FF2B5EF4-FFF2-40B4-BE49-F238E27FC236}">
                <a16:creationId xmlns:a16="http://schemas.microsoft.com/office/drawing/2014/main" id="{8EA3B5B4-E614-BF6A-625D-1AE5583A3FC9}"/>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15625"/>
          <a:stretch/>
        </p:blipFill>
        <p:spPr>
          <a:xfrm>
            <a:off x="0" y="-1"/>
            <a:ext cx="12192000" cy="6591905"/>
          </a:xfrm>
          <a:prstGeom prst="rect">
            <a:avLst/>
          </a:prstGeom>
        </p:spPr>
      </p:pic>
      <p:sp>
        <p:nvSpPr>
          <p:cNvPr id="9" name="TextBox 8">
            <a:extLst>
              <a:ext uri="{FF2B5EF4-FFF2-40B4-BE49-F238E27FC236}">
                <a16:creationId xmlns:a16="http://schemas.microsoft.com/office/drawing/2014/main" id="{FAAE6898-967C-9A4B-1DE7-CC6EAE6B8506}"/>
              </a:ext>
            </a:extLst>
          </p:cNvPr>
          <p:cNvSpPr txBox="1"/>
          <p:nvPr/>
        </p:nvSpPr>
        <p:spPr>
          <a:xfrm>
            <a:off x="369975" y="155586"/>
            <a:ext cx="2450228" cy="523220"/>
          </a:xfrm>
          <a:prstGeom prst="rect">
            <a:avLst/>
          </a:prstGeom>
          <a:solidFill>
            <a:srgbClr val="606060"/>
          </a:solidFill>
        </p:spPr>
        <p:txBody>
          <a:bodyPr wrap="square" lIns="91440" tIns="45720" rIns="91440" bIns="45720" rtlCol="0" anchor="t">
            <a:spAutoFit/>
          </a:bodyPr>
          <a:lstStyle/>
          <a:p>
            <a:pPr algn="ctr"/>
            <a:r>
              <a:rPr lang="en-US" sz="2800" b="1">
                <a:solidFill>
                  <a:schemeClr val="bg1"/>
                </a:solidFill>
                <a:latin typeface="Arial" panose="020B0604020202020204" pitchFamily="34" charset="0"/>
                <a:cs typeface="Arial" panose="020B0604020202020204" pitchFamily="34" charset="0"/>
              </a:rPr>
              <a:t>In progress</a:t>
            </a:r>
          </a:p>
        </p:txBody>
      </p:sp>
      <p:sp>
        <p:nvSpPr>
          <p:cNvPr id="7" name="Rectangle 6">
            <a:extLst>
              <a:ext uri="{FF2B5EF4-FFF2-40B4-BE49-F238E27FC236}">
                <a16:creationId xmlns:a16="http://schemas.microsoft.com/office/drawing/2014/main" id="{29EA565E-564C-0075-555C-1B8D2E631DF1}"/>
              </a:ext>
            </a:extLst>
          </p:cNvPr>
          <p:cNvSpPr/>
          <p:nvPr/>
        </p:nvSpPr>
        <p:spPr>
          <a:xfrm>
            <a:off x="369975" y="834393"/>
            <a:ext cx="11443258" cy="5718709"/>
          </a:xfrm>
          <a:prstGeom prst="rect">
            <a:avLst/>
          </a:prstGeom>
          <a:solidFill>
            <a:srgbClr val="FFFFFF"/>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Action: Implementation Unit to take forward the translation piece.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11414153-649D-1AC0-9397-2A6937C5AC8F}"/>
              </a:ext>
            </a:extLst>
          </p:cNvPr>
          <p:cNvSpPr/>
          <p:nvPr/>
        </p:nvSpPr>
        <p:spPr>
          <a:xfrm>
            <a:off x="828582" y="3322097"/>
            <a:ext cx="2599887" cy="2428943"/>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Scoping research proposal for registration of the care workforce</a:t>
            </a:r>
          </a:p>
        </p:txBody>
      </p:sp>
      <p:sp>
        <p:nvSpPr>
          <p:cNvPr id="4" name="Oval 3">
            <a:extLst>
              <a:ext uri="{FF2B5EF4-FFF2-40B4-BE49-F238E27FC236}">
                <a16:creationId xmlns:a16="http://schemas.microsoft.com/office/drawing/2014/main" id="{182F186C-6D49-FCF0-8C38-17D0530DE34C}"/>
              </a:ext>
            </a:extLst>
          </p:cNvPr>
          <p:cNvSpPr/>
          <p:nvPr/>
        </p:nvSpPr>
        <p:spPr>
          <a:xfrm>
            <a:off x="3648980" y="3333226"/>
            <a:ext cx="2601113" cy="2416982"/>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Care technologist role  </a:t>
            </a:r>
          </a:p>
          <a:p>
            <a:pPr algn="ctr"/>
            <a:r>
              <a:rPr lang="en-GB" sz="2000" b="1" dirty="0">
                <a:solidFill>
                  <a:schemeClr val="tx1"/>
                </a:solidFill>
                <a:latin typeface="Arial" panose="020B0604020202020204" pitchFamily="34" charset="0"/>
                <a:cs typeface="Arial" panose="020B0604020202020204" pitchFamily="34" charset="0"/>
              </a:rPr>
              <a:t>3-year pilot by the  National Care Forum </a:t>
            </a:r>
          </a:p>
        </p:txBody>
      </p:sp>
      <p:sp>
        <p:nvSpPr>
          <p:cNvPr id="5" name="Oval 4">
            <a:extLst>
              <a:ext uri="{FF2B5EF4-FFF2-40B4-BE49-F238E27FC236}">
                <a16:creationId xmlns:a16="http://schemas.microsoft.com/office/drawing/2014/main" id="{82DF1DBF-8787-DD83-A616-EEF4C881ACC2}"/>
              </a:ext>
            </a:extLst>
          </p:cNvPr>
          <p:cNvSpPr/>
          <p:nvPr/>
        </p:nvSpPr>
        <p:spPr>
          <a:xfrm>
            <a:off x="3648980" y="920415"/>
            <a:ext cx="2550459" cy="2292064"/>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Government leading action on a Fair Pay Agreement </a:t>
            </a:r>
          </a:p>
        </p:txBody>
      </p:sp>
      <p:sp>
        <p:nvSpPr>
          <p:cNvPr id="8" name="Oval 7">
            <a:extLst>
              <a:ext uri="{FF2B5EF4-FFF2-40B4-BE49-F238E27FC236}">
                <a16:creationId xmlns:a16="http://schemas.microsoft.com/office/drawing/2014/main" id="{DF5EF33B-4E56-E263-3EE2-CC9C3E87DE18}"/>
              </a:ext>
            </a:extLst>
          </p:cNvPr>
          <p:cNvSpPr/>
          <p:nvPr/>
        </p:nvSpPr>
        <p:spPr>
          <a:xfrm>
            <a:off x="6458956" y="3427384"/>
            <a:ext cx="2553780" cy="2397774"/>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800" b="1" dirty="0">
              <a:latin typeface="Arial" panose="020B0604020202020204" pitchFamily="34" charset="0"/>
              <a:cs typeface="Arial" panose="020B0604020202020204" pitchFamily="34" charset="0"/>
            </a:endParaRPr>
          </a:p>
          <a:p>
            <a:pPr algn="ctr"/>
            <a:r>
              <a:rPr lang="en-GB" sz="1800" b="1" dirty="0">
                <a:solidFill>
                  <a:schemeClr val="tx1"/>
                </a:solidFill>
                <a:latin typeface="Arial" panose="020B0604020202020204" pitchFamily="34" charset="0"/>
                <a:cs typeface="Arial" panose="020B0604020202020204" pitchFamily="34" charset="0"/>
              </a:rPr>
              <a:t>Developing Directors of Adult Social Services</a:t>
            </a:r>
          </a:p>
          <a:p>
            <a:pPr algn="ctr"/>
            <a:endParaRPr lang="en-GB" b="1" dirty="0">
              <a:latin typeface="Arial"/>
              <a:cs typeface="Arial"/>
            </a:endParaRPr>
          </a:p>
        </p:txBody>
      </p:sp>
      <p:sp>
        <p:nvSpPr>
          <p:cNvPr id="2" name="Oval 1">
            <a:extLst>
              <a:ext uri="{FF2B5EF4-FFF2-40B4-BE49-F238E27FC236}">
                <a16:creationId xmlns:a16="http://schemas.microsoft.com/office/drawing/2014/main" id="{0A5C583B-1BDC-A780-FDD9-8EA1A9741857}"/>
              </a:ext>
            </a:extLst>
          </p:cNvPr>
          <p:cNvSpPr/>
          <p:nvPr/>
        </p:nvSpPr>
        <p:spPr>
          <a:xfrm>
            <a:off x="828582" y="918860"/>
            <a:ext cx="2550459" cy="2227344"/>
          </a:xfrm>
          <a:prstGeom prst="ellipse">
            <a:avLst/>
          </a:prstGeom>
          <a:solidFill>
            <a:srgbClr val="F5F9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Alzheimer's Society dementia training report published </a:t>
            </a:r>
          </a:p>
        </p:txBody>
      </p:sp>
      <p:sp>
        <p:nvSpPr>
          <p:cNvPr id="11" name="Arrow: Right 10">
            <a:extLst>
              <a:ext uri="{FF2B5EF4-FFF2-40B4-BE49-F238E27FC236}">
                <a16:creationId xmlns:a16="http://schemas.microsoft.com/office/drawing/2014/main" id="{7F71427C-656D-14DB-E32D-7426BAED0D4F}"/>
              </a:ext>
            </a:extLst>
          </p:cNvPr>
          <p:cNvSpPr/>
          <p:nvPr/>
        </p:nvSpPr>
        <p:spPr>
          <a:xfrm>
            <a:off x="1783080" y="5975892"/>
            <a:ext cx="902512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319ADA9-E760-8EA1-3866-9CEA37CE4B3F}"/>
              </a:ext>
            </a:extLst>
          </p:cNvPr>
          <p:cNvSpPr/>
          <p:nvPr/>
        </p:nvSpPr>
        <p:spPr>
          <a:xfrm>
            <a:off x="6455876" y="918703"/>
            <a:ext cx="2550459" cy="2420405"/>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Promote adult social care place-</a:t>
            </a:r>
            <a:r>
              <a:rPr lang="en-GB" sz="2000" b="1" dirty="0" err="1">
                <a:solidFill>
                  <a:schemeClr val="tx1"/>
                </a:solidFill>
                <a:latin typeface="Arial" panose="020B0604020202020204" pitchFamily="34" charset="0"/>
                <a:cs typeface="Arial" panose="020B0604020202020204" pitchFamily="34" charset="0"/>
              </a:rPr>
              <a:t>ments</a:t>
            </a:r>
            <a:r>
              <a:rPr lang="en-GB" sz="2000" b="1" dirty="0">
                <a:solidFill>
                  <a:schemeClr val="tx1"/>
                </a:solidFill>
                <a:latin typeface="Arial" panose="020B0604020202020204" pitchFamily="34" charset="0"/>
                <a:cs typeface="Arial" panose="020B0604020202020204" pitchFamily="34" charset="0"/>
              </a:rPr>
              <a:t> in HEIs</a:t>
            </a:r>
          </a:p>
        </p:txBody>
      </p:sp>
      <p:sp>
        <p:nvSpPr>
          <p:cNvPr id="13" name="Oval 12">
            <a:extLst>
              <a:ext uri="{FF2B5EF4-FFF2-40B4-BE49-F238E27FC236}">
                <a16:creationId xmlns:a16="http://schemas.microsoft.com/office/drawing/2014/main" id="{B946607B-877F-0BB0-B0A0-6BEA94FF662D}"/>
              </a:ext>
            </a:extLst>
          </p:cNvPr>
          <p:cNvSpPr/>
          <p:nvPr/>
        </p:nvSpPr>
        <p:spPr>
          <a:xfrm>
            <a:off x="9146648" y="3429530"/>
            <a:ext cx="2438033" cy="2322824"/>
          </a:xfrm>
          <a:prstGeom prst="ellipse">
            <a:avLst/>
          </a:prstGeom>
          <a:solidFill>
            <a:srgbClr val="BEEAE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Promotion of delegated healthcare activity principles</a:t>
            </a:r>
          </a:p>
        </p:txBody>
      </p:sp>
      <p:sp>
        <p:nvSpPr>
          <p:cNvPr id="14" name="Oval 13">
            <a:extLst>
              <a:ext uri="{FF2B5EF4-FFF2-40B4-BE49-F238E27FC236}">
                <a16:creationId xmlns:a16="http://schemas.microsoft.com/office/drawing/2014/main" id="{7A92E841-13E8-B832-6978-C232C3F14422}"/>
              </a:ext>
            </a:extLst>
          </p:cNvPr>
          <p:cNvSpPr/>
          <p:nvPr/>
        </p:nvSpPr>
        <p:spPr>
          <a:xfrm>
            <a:off x="9150346" y="918859"/>
            <a:ext cx="2438033" cy="2410266"/>
          </a:xfrm>
          <a:prstGeom prst="ellipse">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Phase 2 of the Care Workforce Pathway </a:t>
            </a:r>
          </a:p>
        </p:txBody>
      </p:sp>
    </p:spTree>
    <p:extLst>
      <p:ext uri="{BB962C8B-B14F-4D97-AF65-F5344CB8AC3E}">
        <p14:creationId xmlns:p14="http://schemas.microsoft.com/office/powerpoint/2010/main" val="2387289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B33CA-723C-3C05-0FD3-0A06EFDED651}"/>
            </a:ext>
          </a:extLst>
        </p:cNvPr>
        <p:cNvGrpSpPr/>
        <p:nvPr/>
      </p:nvGrpSpPr>
      <p:grpSpPr>
        <a:xfrm>
          <a:off x="0" y="0"/>
          <a:ext cx="0" cy="0"/>
          <a:chOff x="0" y="0"/>
          <a:chExt cx="0" cy="0"/>
        </a:xfrm>
      </p:grpSpPr>
      <p:pic>
        <p:nvPicPr>
          <p:cNvPr id="55" name="Picture 54" descr="A person holding a hand of an old person">
            <a:extLst>
              <a:ext uri="{FF2B5EF4-FFF2-40B4-BE49-F238E27FC236}">
                <a16:creationId xmlns:a16="http://schemas.microsoft.com/office/drawing/2014/main" id="{B7AEAF53-FF58-2461-3D19-4B0E299169E6}"/>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15625"/>
          <a:stretch/>
        </p:blipFill>
        <p:spPr>
          <a:xfrm>
            <a:off x="0" y="-2198"/>
            <a:ext cx="12192000" cy="6860483"/>
          </a:xfrm>
          <a:prstGeom prst="rect">
            <a:avLst/>
          </a:prstGeom>
        </p:spPr>
      </p:pic>
      <p:sp>
        <p:nvSpPr>
          <p:cNvPr id="9" name="TextBox 8">
            <a:extLst>
              <a:ext uri="{FF2B5EF4-FFF2-40B4-BE49-F238E27FC236}">
                <a16:creationId xmlns:a16="http://schemas.microsoft.com/office/drawing/2014/main" id="{9BE120E4-EAD9-4A5E-6EC2-09F48C6F1513}"/>
              </a:ext>
            </a:extLst>
          </p:cNvPr>
          <p:cNvSpPr txBox="1"/>
          <p:nvPr/>
        </p:nvSpPr>
        <p:spPr>
          <a:xfrm>
            <a:off x="369974" y="155586"/>
            <a:ext cx="8054179" cy="523220"/>
          </a:xfrm>
          <a:prstGeom prst="rect">
            <a:avLst/>
          </a:prstGeom>
          <a:solidFill>
            <a:srgbClr val="606060"/>
          </a:solidFill>
        </p:spPr>
        <p:txBody>
          <a:bodyPr wrap="square" lIns="91440" tIns="45720" rIns="91440" bIns="45720" rtlCol="0" anchor="t">
            <a:spAutoFit/>
          </a:bodyPr>
          <a:lstStyle/>
          <a:p>
            <a:pPr algn="ctr"/>
            <a:r>
              <a:rPr lang="en-US" sz="2800" b="1" dirty="0">
                <a:solidFill>
                  <a:schemeClr val="bg1"/>
                </a:solidFill>
                <a:latin typeface="Arial" panose="020B0604020202020204" pitchFamily="34" charset="0"/>
                <a:cs typeface="Arial" panose="020B0604020202020204" pitchFamily="34" charset="0"/>
              </a:rPr>
              <a:t>Other areas the strategy will focus on </a:t>
            </a:r>
          </a:p>
        </p:txBody>
      </p:sp>
      <p:sp>
        <p:nvSpPr>
          <p:cNvPr id="3" name="Oval 2">
            <a:extLst>
              <a:ext uri="{FF2B5EF4-FFF2-40B4-BE49-F238E27FC236}">
                <a16:creationId xmlns:a16="http://schemas.microsoft.com/office/drawing/2014/main" id="{326E6299-91A8-AEFA-1E88-B96B9C7EABBE}"/>
              </a:ext>
            </a:extLst>
          </p:cNvPr>
          <p:cNvSpPr/>
          <p:nvPr/>
        </p:nvSpPr>
        <p:spPr>
          <a:xfrm>
            <a:off x="803598" y="3546949"/>
            <a:ext cx="2599887" cy="2428943"/>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Wellbeing and EDI</a:t>
            </a:r>
          </a:p>
        </p:txBody>
      </p:sp>
      <p:sp>
        <p:nvSpPr>
          <p:cNvPr id="4" name="Oval 3">
            <a:extLst>
              <a:ext uri="{FF2B5EF4-FFF2-40B4-BE49-F238E27FC236}">
                <a16:creationId xmlns:a16="http://schemas.microsoft.com/office/drawing/2014/main" id="{D007AA9C-DDAB-CCAD-E7E0-74D1DA6E8045}"/>
              </a:ext>
            </a:extLst>
          </p:cNvPr>
          <p:cNvSpPr/>
          <p:nvPr/>
        </p:nvSpPr>
        <p:spPr>
          <a:xfrm>
            <a:off x="3648980" y="3583062"/>
            <a:ext cx="2626096" cy="2292064"/>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Care Certificate Qualification </a:t>
            </a:r>
          </a:p>
        </p:txBody>
      </p:sp>
      <p:sp>
        <p:nvSpPr>
          <p:cNvPr id="5" name="Oval 4">
            <a:extLst>
              <a:ext uri="{FF2B5EF4-FFF2-40B4-BE49-F238E27FC236}">
                <a16:creationId xmlns:a16="http://schemas.microsoft.com/office/drawing/2014/main" id="{A30C280D-4059-0540-27E4-C5CF2E41A412}"/>
              </a:ext>
            </a:extLst>
          </p:cNvPr>
          <p:cNvSpPr/>
          <p:nvPr/>
        </p:nvSpPr>
        <p:spPr>
          <a:xfrm>
            <a:off x="3648980" y="982874"/>
            <a:ext cx="2550459" cy="2292064"/>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Regulator actions</a:t>
            </a:r>
          </a:p>
        </p:txBody>
      </p:sp>
      <p:sp>
        <p:nvSpPr>
          <p:cNvPr id="8" name="Oval 7">
            <a:extLst>
              <a:ext uri="{FF2B5EF4-FFF2-40B4-BE49-F238E27FC236}">
                <a16:creationId xmlns:a16="http://schemas.microsoft.com/office/drawing/2014/main" id="{E5A4E3AE-A77F-21A6-AAB8-B14097974D8A}"/>
              </a:ext>
            </a:extLst>
          </p:cNvPr>
          <p:cNvSpPr/>
          <p:nvPr/>
        </p:nvSpPr>
        <p:spPr>
          <a:xfrm>
            <a:off x="6533906" y="3552302"/>
            <a:ext cx="2478830" cy="2322824"/>
          </a:xfrm>
          <a:prstGeom prst="ellipse">
            <a:avLst/>
          </a:prstGeom>
          <a:solidFill>
            <a:srgbClr val="8B81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Review the CQCs fit person process</a:t>
            </a:r>
          </a:p>
        </p:txBody>
      </p:sp>
      <p:sp>
        <p:nvSpPr>
          <p:cNvPr id="2" name="Oval 1">
            <a:extLst>
              <a:ext uri="{FF2B5EF4-FFF2-40B4-BE49-F238E27FC236}">
                <a16:creationId xmlns:a16="http://schemas.microsoft.com/office/drawing/2014/main" id="{E03B5EF7-42F0-EB7C-4D07-2794355B773C}"/>
              </a:ext>
            </a:extLst>
          </p:cNvPr>
          <p:cNvSpPr/>
          <p:nvPr/>
        </p:nvSpPr>
        <p:spPr>
          <a:xfrm>
            <a:off x="803598" y="993811"/>
            <a:ext cx="2550459" cy="2227344"/>
          </a:xfrm>
          <a:prstGeom prst="ellipse">
            <a:avLst/>
          </a:prstGeom>
          <a:solidFill>
            <a:srgbClr val="F5F9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10 year attraction plan</a:t>
            </a:r>
          </a:p>
        </p:txBody>
      </p:sp>
      <p:sp>
        <p:nvSpPr>
          <p:cNvPr id="12" name="Oval 11">
            <a:extLst>
              <a:ext uri="{FF2B5EF4-FFF2-40B4-BE49-F238E27FC236}">
                <a16:creationId xmlns:a16="http://schemas.microsoft.com/office/drawing/2014/main" id="{6EF58E57-8D3A-E117-5BF9-BC0A08A2241F}"/>
              </a:ext>
            </a:extLst>
          </p:cNvPr>
          <p:cNvSpPr/>
          <p:nvPr/>
        </p:nvSpPr>
        <p:spPr>
          <a:xfrm>
            <a:off x="6455876" y="918703"/>
            <a:ext cx="2550459" cy="2420405"/>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Support for new managers</a:t>
            </a:r>
          </a:p>
        </p:txBody>
      </p:sp>
      <p:sp>
        <p:nvSpPr>
          <p:cNvPr id="13" name="Oval 12">
            <a:extLst>
              <a:ext uri="{FF2B5EF4-FFF2-40B4-BE49-F238E27FC236}">
                <a16:creationId xmlns:a16="http://schemas.microsoft.com/office/drawing/2014/main" id="{B7517D9E-E927-7FE2-CA75-256870E4E2C8}"/>
              </a:ext>
            </a:extLst>
          </p:cNvPr>
          <p:cNvSpPr/>
          <p:nvPr/>
        </p:nvSpPr>
        <p:spPr>
          <a:xfrm>
            <a:off x="9271566" y="3516972"/>
            <a:ext cx="2550459" cy="2322824"/>
          </a:xfrm>
          <a:prstGeom prst="ellipse">
            <a:avLst/>
          </a:prstGeom>
          <a:solidFill>
            <a:srgbClr val="BEEAE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Foundation degree minimum education for RMs</a:t>
            </a:r>
          </a:p>
        </p:txBody>
      </p:sp>
      <p:sp>
        <p:nvSpPr>
          <p:cNvPr id="14" name="Oval 13">
            <a:extLst>
              <a:ext uri="{FF2B5EF4-FFF2-40B4-BE49-F238E27FC236}">
                <a16:creationId xmlns:a16="http://schemas.microsoft.com/office/drawing/2014/main" id="{727E041C-4F4B-A436-6AB0-6FA097482F7D}"/>
              </a:ext>
            </a:extLst>
          </p:cNvPr>
          <p:cNvSpPr/>
          <p:nvPr/>
        </p:nvSpPr>
        <p:spPr>
          <a:xfrm>
            <a:off x="9262772" y="993810"/>
            <a:ext cx="2550459" cy="2322824"/>
          </a:xfrm>
          <a:prstGeom prst="ellipse">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Research the creation of a professional body for RMs</a:t>
            </a:r>
          </a:p>
        </p:txBody>
      </p:sp>
    </p:spTree>
    <p:extLst>
      <p:ext uri="{BB962C8B-B14F-4D97-AF65-F5344CB8AC3E}">
        <p14:creationId xmlns:p14="http://schemas.microsoft.com/office/powerpoint/2010/main" val="1828304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e7a955-04a8-4cb7-9440-1ee786114273">
      <Terms xmlns="http://schemas.microsoft.com/office/infopath/2007/PartnerControls"/>
    </lcf76f155ced4ddcb4097134ff3c332f>
    <TaxCatchAll xmlns="87155ee5-1713-429e-a732-7fa3f26f74ba"/>
    <SharedWithUsers xmlns="87155ee5-1713-429e-a732-7fa3f26f74ba">
      <UserInfo>
        <DisplayName>Oonagh Smyth</DisplayName>
        <AccountId>121</AccountId>
        <AccountType/>
      </UserInfo>
      <UserInfo>
        <DisplayName>Jane Brightman</DisplayName>
        <AccountId>1096</AccountId>
        <AccountType/>
      </UserInfo>
      <UserInfo>
        <DisplayName>Mark Moulding</DisplayName>
        <AccountId>591</AccountId>
        <AccountType/>
      </UserInfo>
      <UserInfo>
        <DisplayName>Nicola Tudor</DisplayName>
        <AccountId>69</AccountId>
        <AccountType/>
      </UserInfo>
      <UserInfo>
        <DisplayName>Daniel Yates</DisplayName>
        <AccountId>1103</AccountId>
        <AccountType/>
      </UserInfo>
      <UserInfo>
        <DisplayName>Oliver French</DisplayName>
        <AccountId>201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A8663B1428BB4BB3AA6044DC3ED7B5" ma:contentTypeVersion="14" ma:contentTypeDescription="Create a new document." ma:contentTypeScope="" ma:versionID="bf512648af885c1c84e6b543b6a6310b">
  <xsd:schema xmlns:xsd="http://www.w3.org/2001/XMLSchema" xmlns:xs="http://www.w3.org/2001/XMLSchema" xmlns:p="http://schemas.microsoft.com/office/2006/metadata/properties" xmlns:ns2="e7e7a955-04a8-4cb7-9440-1ee786114273" xmlns:ns3="87155ee5-1713-429e-a732-7fa3f26f74ba" targetNamespace="http://schemas.microsoft.com/office/2006/metadata/properties" ma:root="true" ma:fieldsID="6b88823c2af2f9412313c0aa1ce5cedc" ns2:_="" ns3:_="">
    <xsd:import namespace="e7e7a955-04a8-4cb7-9440-1ee786114273"/>
    <xsd:import namespace="87155ee5-1713-429e-a732-7fa3f26f74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e7a955-04a8-4cb7-9440-1ee7861142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155ee5-1713-429e-a732-7fa3f26f74b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596471-36fd-4002-952b-f7d01358861a}" ma:internalName="TaxCatchAll" ma:showField="CatchAllData" ma:web="87155ee5-1713-429e-a732-7fa3f26f7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C99758-F75F-44B3-9D50-1C3FC57976E1}">
  <ds:schemaRefs>
    <ds:schemaRef ds:uri="http://www.w3.org/XML/1998/namespace"/>
    <ds:schemaRef ds:uri="http://schemas.openxmlformats.org/package/2006/metadata/core-properties"/>
    <ds:schemaRef ds:uri="http://schemas.microsoft.com/office/infopath/2007/PartnerControls"/>
    <ds:schemaRef ds:uri="87155ee5-1713-429e-a732-7fa3f26f74ba"/>
    <ds:schemaRef ds:uri="http://purl.org/dc/elements/1.1/"/>
    <ds:schemaRef ds:uri="e7e7a955-04a8-4cb7-9440-1ee786114273"/>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3BED0F5C-F745-434C-8B88-81BFD4C83AC4}">
  <ds:schemaRefs>
    <ds:schemaRef ds:uri="87155ee5-1713-429e-a732-7fa3f26f74ba"/>
    <ds:schemaRef ds:uri="e7e7a955-04a8-4cb7-9440-1ee7861142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09B0AB-EE49-41F0-BCE3-2EB6B72F09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719</TotalTime>
  <Words>3774</Words>
  <Application>Microsoft Office PowerPoint</Application>
  <PresentationFormat>Widescreen</PresentationFormat>
  <Paragraphs>272</Paragraphs>
  <Slides>13</Slides>
  <Notes>13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Aptos</vt:lpstr>
      <vt:lpstr>Arial</vt:lpstr>
      <vt:lpstr>Calibri</vt:lpstr>
      <vt:lpstr>Calibri Light</vt:lpstr>
      <vt:lpstr>HelveticaNeueLTStd-Bd</vt:lpstr>
      <vt:lpstr>Segoe UI</vt:lpstr>
      <vt:lpstr>Symbol</vt:lpstr>
      <vt:lpstr>Times New Roman</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Care - Overview 2023</dc:title>
  <dc:creator>Nicola Tudor</dc:creator>
  <cp:lastModifiedBy>Fran Simons</cp:lastModifiedBy>
  <cp:revision>207</cp:revision>
  <cp:lastPrinted>2024-03-18T21:05:32Z</cp:lastPrinted>
  <dcterms:created xsi:type="dcterms:W3CDTF">2023-10-26T13:43:55Z</dcterms:created>
  <dcterms:modified xsi:type="dcterms:W3CDTF">2025-03-10T07:57:29Z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2023-10-26T00:00:00Z</vt:filetime>
  </property>
  <property fmtid="{D5CDD505-2E9C-101B-9397-08002B2CF9AE}" pid="3" name="Creator">
    <vt:lpwstr>Adobe InDesign 19.0 (Macintosh)</vt:lpwstr>
  </property>
  <property fmtid="{D5CDD505-2E9C-101B-9397-08002B2CF9AE}" pid="4" name="LastSaved">
    <vt:filetime>2023-10-26T00:00:00Z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2023-10-26T13:44:32Z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c021a0b4-9a92-4e26-8cc8-e082e270caed</vt:lpwstr>
  </property>
  <property fmtid="{D5CDD505-2E9C-101B-9397-08002B2CF9AE}" pid="12" name="MSIP_Label_f194113b-ecba-4458-8e2e-fa038bf17a69_ContentBits">
    <vt:lpwstr>0</vt:lpwstr>
  </property>
  <property fmtid="{D5CDD505-2E9C-101B-9397-08002B2CF9AE}" pid="13" name="ContentTypeId">
    <vt:lpwstr>0x0101001DA8663B1428BB4BB3AA6044DC3ED7B5</vt:lpwstr>
  </property>
  <property fmtid="{D5CDD505-2E9C-101B-9397-08002B2CF9AE}" pid="14" name="MediaServiceImageTags">
    <vt:lpwstr/>
  </property>
</Properties>
</file>